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0" r:id="rId4"/>
    <p:sldId id="261" r:id="rId5"/>
    <p:sldId id="270" r:id="rId6"/>
    <p:sldId id="268" r:id="rId7"/>
    <p:sldId id="263" r:id="rId8"/>
    <p:sldId id="264" r:id="rId9"/>
    <p:sldId id="266" r:id="rId10"/>
    <p:sldId id="265" r:id="rId11"/>
    <p:sldId id="267" r:id="rId12"/>
    <p:sldId id="272" r:id="rId13"/>
    <p:sldId id="262" r:id="rId14"/>
    <p:sldId id="273" r:id="rId15"/>
    <p:sldId id="269" r:id="rId1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1" autoAdjust="0"/>
    <p:restoredTop sz="94665" autoAdjust="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F4EC-70C8-4ABF-9925-24FF00B788EA}" type="datetimeFigureOut">
              <a:rPr lang="pl-PL" smtClean="0"/>
              <a:pPr/>
              <a:t>10.12.2024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282A-D224-444D-89AF-D720E90FFFC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F4EC-70C8-4ABF-9925-24FF00B788EA}" type="datetimeFigureOut">
              <a:rPr lang="pl-PL" smtClean="0"/>
              <a:pPr/>
              <a:t>10.12.2024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282A-D224-444D-89AF-D720E90FFFC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F4EC-70C8-4ABF-9925-24FF00B788EA}" type="datetimeFigureOut">
              <a:rPr lang="pl-PL" smtClean="0"/>
              <a:pPr/>
              <a:t>10.12.2024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282A-D224-444D-89AF-D720E90FFFC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F4EC-70C8-4ABF-9925-24FF00B788EA}" type="datetimeFigureOut">
              <a:rPr lang="pl-PL" smtClean="0"/>
              <a:pPr/>
              <a:t>10.12.2024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282A-D224-444D-89AF-D720E90FFFC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F4EC-70C8-4ABF-9925-24FF00B788EA}" type="datetimeFigureOut">
              <a:rPr lang="pl-PL" smtClean="0"/>
              <a:pPr/>
              <a:t>10.12.2024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405282A-D224-444D-89AF-D720E90FFFC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F4EC-70C8-4ABF-9925-24FF00B788EA}" type="datetimeFigureOut">
              <a:rPr lang="pl-PL" smtClean="0"/>
              <a:pPr/>
              <a:t>10.12.2024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282A-D224-444D-89AF-D720E90FFFC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F4EC-70C8-4ABF-9925-24FF00B788EA}" type="datetimeFigureOut">
              <a:rPr lang="pl-PL" smtClean="0"/>
              <a:pPr/>
              <a:t>10.12.2024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282A-D224-444D-89AF-D720E90FFFC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F4EC-70C8-4ABF-9925-24FF00B788EA}" type="datetimeFigureOut">
              <a:rPr lang="pl-PL" smtClean="0"/>
              <a:pPr/>
              <a:t>10.12.2024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282A-D224-444D-89AF-D720E90FFFC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F4EC-70C8-4ABF-9925-24FF00B788EA}" type="datetimeFigureOut">
              <a:rPr lang="pl-PL" smtClean="0"/>
              <a:pPr/>
              <a:t>10.12.2024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282A-D224-444D-89AF-D720E90FFFC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F4EC-70C8-4ABF-9925-24FF00B788EA}" type="datetimeFigureOut">
              <a:rPr lang="pl-PL" smtClean="0"/>
              <a:pPr/>
              <a:t>10.12.2024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282A-D224-444D-89AF-D720E90FFFC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l-PL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Kliknij ikonę, aby dodać obraz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DF4EC-70C8-4ABF-9925-24FF00B788EA}" type="datetimeFigureOut">
              <a:rPr lang="pl-PL" smtClean="0"/>
              <a:pPr/>
              <a:t>10.12.2024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5282A-D224-444D-89AF-D720E90FFFC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7ADF4EC-70C8-4ABF-9925-24FF00B788EA}" type="datetimeFigureOut">
              <a:rPr lang="pl-PL" smtClean="0"/>
              <a:pPr/>
              <a:t>10.12.2024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05282A-D224-444D-89AF-D720E90FFFC2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 idx="4294967295"/>
          </p:nvPr>
        </p:nvSpPr>
        <p:spPr>
          <a:xfrm>
            <a:off x="0" y="1371600"/>
            <a:ext cx="8229600" cy="1828800"/>
          </a:xfrm>
        </p:spPr>
        <p:txBody>
          <a:bodyPr/>
          <a:lstStyle/>
          <a:p>
            <a:r>
              <a:rPr lang="pl-PL" dirty="0">
                <a:solidFill>
                  <a:srgbClr val="002060"/>
                </a:solidFill>
              </a:rPr>
              <a:t>SZKODLIWOŚĆ HAŁASU </a:t>
            </a:r>
            <a:br>
              <a:rPr lang="pl-PL" dirty="0">
                <a:solidFill>
                  <a:srgbClr val="002060"/>
                </a:solidFill>
              </a:rPr>
            </a:br>
            <a:r>
              <a:rPr lang="pl-PL" dirty="0">
                <a:solidFill>
                  <a:srgbClr val="002060"/>
                </a:solidFill>
              </a:rPr>
              <a:t>W SZKOLE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895213" y="1797982"/>
            <a:ext cx="3162574" cy="4130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pl-PL" dirty="0">
                <a:solidFill>
                  <a:srgbClr val="002060"/>
                </a:solidFill>
              </a:rPr>
              <a:t>W czasie, kiedy dzwoni</a:t>
            </a:r>
          </a:p>
          <a:p>
            <a:pPr>
              <a:buNone/>
            </a:pPr>
            <a:r>
              <a:rPr lang="pl-PL" dirty="0">
                <a:solidFill>
                  <a:srgbClr val="002060"/>
                </a:solidFill>
              </a:rPr>
              <a:t>dzwonek, jest około </a:t>
            </a:r>
            <a:br>
              <a:rPr lang="pl-PL" dirty="0">
                <a:solidFill>
                  <a:srgbClr val="002060"/>
                </a:solidFill>
              </a:rPr>
            </a:br>
            <a:r>
              <a:rPr lang="pl-PL" dirty="0">
                <a:solidFill>
                  <a:srgbClr val="002060"/>
                </a:solidFill>
              </a:rPr>
              <a:t>95 –98 </a:t>
            </a:r>
            <a:r>
              <a:rPr lang="pl-PL" dirty="0" err="1">
                <a:solidFill>
                  <a:srgbClr val="002060"/>
                </a:solidFill>
              </a:rPr>
              <a:t>dB</a:t>
            </a:r>
            <a:r>
              <a:rPr lang="pl-PL" dirty="0">
                <a:solidFill>
                  <a:srgbClr val="002060"/>
                </a:solidFill>
              </a:rPr>
              <a:t>, </a:t>
            </a:r>
            <a:br>
              <a:rPr lang="pl-PL" dirty="0">
                <a:solidFill>
                  <a:srgbClr val="002060"/>
                </a:solidFill>
              </a:rPr>
            </a:br>
            <a:r>
              <a:rPr lang="pl-PL" dirty="0">
                <a:solidFill>
                  <a:srgbClr val="002060"/>
                </a:solidFill>
              </a:rPr>
              <a:t>w zależności od</a:t>
            </a:r>
          </a:p>
          <a:p>
            <a:pPr>
              <a:buNone/>
            </a:pPr>
            <a:r>
              <a:rPr lang="pl-PL" dirty="0">
                <a:solidFill>
                  <a:srgbClr val="002060"/>
                </a:solidFill>
              </a:rPr>
              <a:t>odległości od dzwonka.</a:t>
            </a:r>
          </a:p>
          <a:p>
            <a:pPr>
              <a:buNone/>
            </a:pPr>
            <a:r>
              <a:rPr lang="pl-PL" dirty="0">
                <a:solidFill>
                  <a:srgbClr val="002060"/>
                </a:solidFill>
              </a:rPr>
              <a:t>Poziom hałasu</a:t>
            </a:r>
          </a:p>
          <a:p>
            <a:pPr>
              <a:buNone/>
            </a:pPr>
            <a:r>
              <a:rPr lang="pl-PL" sz="2800" b="1" dirty="0">
                <a:solidFill>
                  <a:srgbClr val="FF0000"/>
                </a:solidFill>
              </a:rPr>
              <a:t>MĘCZĄCY,</a:t>
            </a:r>
          </a:p>
          <a:p>
            <a:pPr>
              <a:buNone/>
            </a:pPr>
            <a:r>
              <a:rPr lang="pl-PL" sz="2800" b="1" dirty="0">
                <a:solidFill>
                  <a:srgbClr val="FF0000"/>
                </a:solidFill>
              </a:rPr>
              <a:t>NIEBEZPIECZNY</a:t>
            </a:r>
            <a:endParaRPr lang="pl-PL" sz="2800" dirty="0">
              <a:solidFill>
                <a:srgbClr val="FF0000"/>
              </a:solidFill>
            </a:endParaRPr>
          </a:p>
          <a:p>
            <a:pPr>
              <a:buNone/>
            </a:pPr>
            <a:endParaRPr lang="pl-PL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9" name="Łącznik prosty ze strzałką 8"/>
          <p:cNvCxnSpPr/>
          <p:nvPr/>
        </p:nvCxnSpPr>
        <p:spPr>
          <a:xfrm rot="10800000" flipV="1">
            <a:off x="1785918" y="2071678"/>
            <a:ext cx="2928958" cy="1500198"/>
          </a:xfrm>
          <a:prstGeom prst="straightConnector1">
            <a:avLst/>
          </a:prstGeom>
          <a:ln w="889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895213" y="1797982"/>
            <a:ext cx="3162574" cy="4130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pl-PL" dirty="0">
                <a:solidFill>
                  <a:srgbClr val="002060"/>
                </a:solidFill>
              </a:rPr>
              <a:t>Średnia natężenia</a:t>
            </a:r>
          </a:p>
          <a:p>
            <a:pPr>
              <a:buNone/>
            </a:pPr>
            <a:r>
              <a:rPr lang="pl-PL" dirty="0">
                <a:solidFill>
                  <a:srgbClr val="002060"/>
                </a:solidFill>
              </a:rPr>
              <a:t>dźwięku podczas</a:t>
            </a:r>
          </a:p>
          <a:p>
            <a:pPr>
              <a:buNone/>
            </a:pPr>
            <a:r>
              <a:rPr lang="pl-PL" dirty="0">
                <a:solidFill>
                  <a:srgbClr val="002060"/>
                </a:solidFill>
              </a:rPr>
              <a:t>Przerw  to około 70 </a:t>
            </a:r>
            <a:r>
              <a:rPr lang="pl-PL" dirty="0" err="1">
                <a:solidFill>
                  <a:srgbClr val="002060"/>
                </a:solidFill>
              </a:rPr>
              <a:t>dB</a:t>
            </a:r>
            <a:r>
              <a:rPr lang="pl-PL" dirty="0">
                <a:solidFill>
                  <a:srgbClr val="002060"/>
                </a:solidFill>
              </a:rPr>
              <a:t>. </a:t>
            </a:r>
          </a:p>
          <a:p>
            <a:pPr>
              <a:buNone/>
            </a:pPr>
            <a:endParaRPr lang="pl-PL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pl-PL" dirty="0">
                <a:solidFill>
                  <a:srgbClr val="002060"/>
                </a:solidFill>
              </a:rPr>
              <a:t>Poziom hałasu </a:t>
            </a:r>
            <a:r>
              <a:rPr lang="pl-PL" sz="3200" b="1" dirty="0">
                <a:solidFill>
                  <a:srgbClr val="FF0000"/>
                </a:solidFill>
              </a:rPr>
              <a:t>UCIĄŻLIWY</a:t>
            </a:r>
            <a:r>
              <a:rPr lang="pl-PL" sz="3200" dirty="0">
                <a:solidFill>
                  <a:srgbClr val="FF0000"/>
                </a:solidFill>
              </a:rPr>
              <a:t> </a:t>
            </a:r>
          </a:p>
        </p:txBody>
      </p:sp>
      <p:cxnSp>
        <p:nvCxnSpPr>
          <p:cNvPr id="10" name="Łącznik prosty ze strzałką 9"/>
          <p:cNvCxnSpPr/>
          <p:nvPr/>
        </p:nvCxnSpPr>
        <p:spPr>
          <a:xfrm rot="10800000" flipV="1">
            <a:off x="1785918" y="2714620"/>
            <a:ext cx="2928958" cy="1500198"/>
          </a:xfrm>
          <a:prstGeom prst="straightConnector1">
            <a:avLst/>
          </a:prstGeom>
          <a:ln w="889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58204" cy="1285884"/>
          </a:xfrm>
        </p:spPr>
        <p:txBody>
          <a:bodyPr/>
          <a:lstStyle/>
          <a:p>
            <a:pPr algn="ctr"/>
            <a:r>
              <a:rPr lang="pl-PL" dirty="0">
                <a:solidFill>
                  <a:srgbClr val="002060"/>
                </a:solidFill>
              </a:rPr>
              <a:t>Jak możemy ograniczyć hałas w szkole?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28596" y="1571612"/>
            <a:ext cx="8258204" cy="5072098"/>
          </a:xfrm>
        </p:spPr>
        <p:txBody>
          <a:bodyPr>
            <a:normAutofit/>
          </a:bodyPr>
          <a:lstStyle/>
          <a:p>
            <a:r>
              <a:rPr lang="pl-PL" sz="2800" u="sng" dirty="0">
                <a:solidFill>
                  <a:srgbClr val="002060"/>
                </a:solidFill>
              </a:rPr>
              <a:t>To, co już robimy, aby zmniejszyć hałas:</a:t>
            </a:r>
          </a:p>
          <a:p>
            <a:endParaRPr lang="pl-PL" sz="2400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pl-PL" sz="2400" dirty="0">
                <a:solidFill>
                  <a:srgbClr val="002060"/>
                </a:solidFill>
              </a:rPr>
              <a:t> Kącik relaksu i wyciszenia + kącik czytelniczy </a:t>
            </a:r>
            <a:br>
              <a:rPr lang="pl-PL" sz="2400" dirty="0">
                <a:solidFill>
                  <a:srgbClr val="002060"/>
                </a:solidFill>
              </a:rPr>
            </a:br>
            <a:r>
              <a:rPr lang="pl-PL" sz="2400" dirty="0">
                <a:solidFill>
                  <a:srgbClr val="002060"/>
                </a:solidFill>
              </a:rPr>
              <a:t>na korytarzu dla młodszych dzieci.</a:t>
            </a:r>
          </a:p>
          <a:p>
            <a:endParaRPr lang="pl-PL" sz="2400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pl-PL" sz="2400" dirty="0">
                <a:solidFill>
                  <a:srgbClr val="002060"/>
                </a:solidFill>
              </a:rPr>
              <a:t> Poganki dotyczące szkodliwości hałasu prowadzone </a:t>
            </a:r>
            <a:br>
              <a:rPr lang="pl-PL" sz="2400" dirty="0">
                <a:solidFill>
                  <a:srgbClr val="002060"/>
                </a:solidFill>
              </a:rPr>
            </a:br>
            <a:r>
              <a:rPr lang="pl-PL" sz="2400" dirty="0">
                <a:solidFill>
                  <a:srgbClr val="002060"/>
                </a:solidFill>
              </a:rPr>
              <a:t>we wszystkich klasach .</a:t>
            </a:r>
          </a:p>
          <a:p>
            <a:endParaRPr lang="pl-PL" sz="2400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pl-PL" sz="2400" dirty="0">
                <a:solidFill>
                  <a:srgbClr val="002060"/>
                </a:solidFill>
              </a:rPr>
              <a:t> Taneczne przerwy oraz aktywne przerwy z ćwiczeniami  (odciążamy korytarze szkolne, dzieci, które mają dużo energii, mogą ją rozładować w jednym miejscu).</a:t>
            </a:r>
          </a:p>
          <a:p>
            <a:pPr>
              <a:buFont typeface="Wingdings" pitchFamily="2" charset="2"/>
              <a:buChar char="v"/>
            </a:pPr>
            <a:endParaRPr lang="pl-PL" sz="2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pl-PL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endParaRPr lang="pl-PL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endParaRPr lang="pl-PL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endParaRPr lang="pl-PL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58204" cy="1285884"/>
          </a:xfrm>
        </p:spPr>
        <p:txBody>
          <a:bodyPr/>
          <a:lstStyle/>
          <a:p>
            <a:pPr algn="ctr"/>
            <a:r>
              <a:rPr lang="pl-PL" sz="4000" dirty="0">
                <a:solidFill>
                  <a:srgbClr val="002060"/>
                </a:solidFill>
              </a:rPr>
              <a:t>Jak jeszcze możemy ograniczyć hałas w szkole?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28596" y="1571612"/>
            <a:ext cx="8258204" cy="507209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pl-PL" sz="24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pl-PL" sz="2400" dirty="0">
                <a:solidFill>
                  <a:srgbClr val="002060"/>
                </a:solidFill>
              </a:rPr>
              <a:t>Spędzajmy, w miarę możliwości, przerwy na  świeżym powietrzu zamiast w budynkach.</a:t>
            </a:r>
          </a:p>
          <a:p>
            <a:endParaRPr lang="pl-PL" sz="2400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pl-PL" sz="2400" dirty="0">
                <a:solidFill>
                  <a:srgbClr val="002060"/>
                </a:solidFill>
              </a:rPr>
              <a:t> Rozmawiajmy zamiast krzyczeć.</a:t>
            </a:r>
          </a:p>
          <a:p>
            <a:endParaRPr lang="pl-PL" sz="2400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pl-PL" sz="2400" dirty="0">
                <a:solidFill>
                  <a:srgbClr val="002060"/>
                </a:solidFill>
              </a:rPr>
              <a:t> Nie generujmy niepotrzebnych dźwięków </a:t>
            </a:r>
            <a:r>
              <a:rPr lang="pl-PL" sz="2400" b="1" u="sng" dirty="0">
                <a:solidFill>
                  <a:srgbClr val="002060"/>
                </a:solidFill>
              </a:rPr>
              <a:t>(</a:t>
            </a:r>
            <a:r>
              <a:rPr lang="pl-PL" sz="2400" b="1" u="sng" dirty="0">
                <a:solidFill>
                  <a:srgbClr val="FF0000"/>
                </a:solidFill>
              </a:rPr>
              <a:t>piszczenie</a:t>
            </a:r>
            <a:r>
              <a:rPr lang="pl-PL" sz="2400" b="1" u="sng" dirty="0">
                <a:solidFill>
                  <a:srgbClr val="002060"/>
                </a:solidFill>
              </a:rPr>
              <a:t>)</a:t>
            </a:r>
            <a:r>
              <a:rPr lang="pl-PL" sz="2400" dirty="0">
                <a:solidFill>
                  <a:srgbClr val="002060"/>
                </a:solidFill>
              </a:rPr>
              <a:t>– dotyczy to przede wszystkim uczniów klas 1 – 4. </a:t>
            </a:r>
          </a:p>
          <a:p>
            <a:endParaRPr lang="pl-PL" sz="2400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pl-PL" sz="2400" dirty="0">
                <a:solidFill>
                  <a:srgbClr val="002060"/>
                </a:solidFill>
              </a:rPr>
              <a:t> Spacerujmy zamiast biegać.</a:t>
            </a:r>
          </a:p>
          <a:p>
            <a:endParaRPr lang="pl-PL" sz="2400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pl-PL" sz="2400" dirty="0">
                <a:solidFill>
                  <a:srgbClr val="002060"/>
                </a:solidFill>
              </a:rPr>
              <a:t> Zachowujmy się ciszej na lekcjach i, przede wszystkim, </a:t>
            </a:r>
            <a:r>
              <a:rPr lang="pl-PL" sz="2400" b="1" dirty="0">
                <a:solidFill>
                  <a:srgbClr val="FF0000"/>
                </a:solidFill>
              </a:rPr>
              <a:t>na przerwach</a:t>
            </a:r>
            <a:r>
              <a:rPr lang="pl-PL" sz="2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endParaRPr lang="pl-PL" sz="2400" dirty="0">
              <a:solidFill>
                <a:srgbClr val="002060"/>
              </a:solidFill>
            </a:endParaRPr>
          </a:p>
          <a:p>
            <a:r>
              <a:rPr lang="pl-PL" sz="2400" dirty="0">
                <a:solidFill>
                  <a:srgbClr val="002060"/>
                </a:solidFill>
              </a:rPr>
              <a:t> </a:t>
            </a:r>
            <a:endParaRPr lang="pl-PL" sz="2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pl-PL" sz="2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endParaRPr lang="pl-PL" sz="2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endParaRPr lang="pl-PL" sz="2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endParaRPr lang="pl-PL" sz="2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58204" cy="1928826"/>
          </a:xfrm>
        </p:spPr>
        <p:txBody>
          <a:bodyPr/>
          <a:lstStyle/>
          <a:p>
            <a:pPr algn="ctr"/>
            <a:r>
              <a:rPr lang="pl-PL" sz="4000" dirty="0">
                <a:solidFill>
                  <a:srgbClr val="002060"/>
                </a:solidFill>
              </a:rPr>
              <a:t>I jeszcze niezależne od nas możliwości ograniczenia hałasu w szkole?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28596" y="2428868"/>
            <a:ext cx="8258204" cy="421484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pl-PL" sz="2800" dirty="0">
                <a:solidFill>
                  <a:srgbClr val="002060"/>
                </a:solidFill>
              </a:rPr>
              <a:t>Mniej liczne klasy ( około 18 – 20 uczniów ).</a:t>
            </a:r>
          </a:p>
          <a:p>
            <a:endParaRPr lang="pl-PL" sz="2800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pl-PL" sz="2800" dirty="0">
                <a:solidFill>
                  <a:srgbClr val="002060"/>
                </a:solidFill>
              </a:rPr>
              <a:t> Odpowiednio zaprojektowane pod względem akustycznym pomieszczenia i budynki szkolne.</a:t>
            </a:r>
          </a:p>
          <a:p>
            <a:endParaRPr lang="pl-PL" sz="2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pl-PL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endParaRPr lang="pl-PL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endParaRPr lang="pl-PL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endParaRPr lang="pl-PL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186766" cy="1357322"/>
          </a:xfrm>
        </p:spPr>
        <p:txBody>
          <a:bodyPr/>
          <a:lstStyle/>
          <a:p>
            <a:pPr algn="ctr"/>
            <a:r>
              <a:rPr lang="pl-PL" dirty="0">
                <a:solidFill>
                  <a:srgbClr val="002060"/>
                </a:solidFill>
              </a:rPr>
              <a:t>Podsumowanie, czyli</a:t>
            </a:r>
            <a:br>
              <a:rPr lang="pl-PL" dirty="0">
                <a:solidFill>
                  <a:srgbClr val="002060"/>
                </a:solidFill>
              </a:rPr>
            </a:br>
            <a:r>
              <a:rPr lang="pl-PL" dirty="0">
                <a:solidFill>
                  <a:srgbClr val="002060"/>
                </a:solidFill>
              </a:rPr>
              <a:t>wiele hałasu… o NIC ???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00034" y="1857364"/>
            <a:ext cx="8186766" cy="450059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pl-PL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pl-PL" sz="2400" dirty="0">
                <a:solidFill>
                  <a:srgbClr val="002060"/>
                </a:solidFill>
              </a:rPr>
              <a:t>Hałas to czynnik, który zanieczyszcza nasze środowisko, podobnie jak chemikalia, trujące gazy czy śmieci. Jest więc wrogiem człowieka nie tylko groźnym, ale i podstępnym, ponieważ wiele osób nie wie, ile ujemnych skutków dla zdrowia niesie on ze sobą i jak łatwo zostać jego ofiarą.</a:t>
            </a:r>
          </a:p>
          <a:p>
            <a:endParaRPr lang="pl-PL" sz="2400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pl-PL" sz="2400" dirty="0">
                <a:solidFill>
                  <a:srgbClr val="002060"/>
                </a:solidFill>
              </a:rPr>
              <a:t> Nie jesteśmy w stanie usunąć całkowicie </a:t>
            </a:r>
            <a:r>
              <a:rPr lang="pl-PL" sz="2400">
                <a:solidFill>
                  <a:srgbClr val="002060"/>
                </a:solidFill>
              </a:rPr>
              <a:t>hałasu </a:t>
            </a:r>
            <a:br>
              <a:rPr lang="pl-PL" sz="2400">
                <a:solidFill>
                  <a:srgbClr val="002060"/>
                </a:solidFill>
              </a:rPr>
            </a:br>
            <a:r>
              <a:rPr lang="pl-PL" sz="2400">
                <a:solidFill>
                  <a:srgbClr val="002060"/>
                </a:solidFill>
              </a:rPr>
              <a:t>z </a:t>
            </a:r>
            <a:r>
              <a:rPr lang="pl-PL" sz="2400" dirty="0">
                <a:solidFill>
                  <a:srgbClr val="002060"/>
                </a:solidFill>
              </a:rPr>
              <a:t>naszego życia</a:t>
            </a:r>
            <a:r>
              <a:rPr lang="pl-PL" sz="2400">
                <a:solidFill>
                  <a:srgbClr val="002060"/>
                </a:solidFill>
              </a:rPr>
              <a:t>,  jedyne </a:t>
            </a:r>
            <a:r>
              <a:rPr lang="pl-PL" sz="2400" dirty="0">
                <a:solidFill>
                  <a:srgbClr val="002060"/>
                </a:solidFill>
              </a:rPr>
              <a:t>co możemy zrobić, to ograniczyć hałas wytwarzany przez NAS samych …!</a:t>
            </a:r>
          </a:p>
          <a:p>
            <a:pPr>
              <a:buFont typeface="Wingdings" pitchFamily="2" charset="2"/>
              <a:buChar char="v"/>
            </a:pPr>
            <a:endParaRPr lang="pl-PL" sz="2400" dirty="0">
              <a:solidFill>
                <a:srgbClr val="002060"/>
              </a:solidFill>
            </a:endParaRPr>
          </a:p>
          <a:p>
            <a:pPr algn="ctr"/>
            <a:r>
              <a:rPr lang="pl-PL" sz="2400" b="1" dirty="0">
                <a:solidFill>
                  <a:srgbClr val="002060"/>
                </a:solidFill>
              </a:rPr>
              <a:t>DZIĘKUJĘ</a:t>
            </a:r>
          </a:p>
          <a:p>
            <a:pPr>
              <a:buFont typeface="Wingdings" pitchFamily="2" charset="2"/>
              <a:buChar char="v"/>
            </a:pPr>
            <a:endParaRPr lang="pl-PL" sz="2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endParaRPr lang="pl-PL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002060"/>
                </a:solidFill>
              </a:rPr>
              <a:t>Czym jest HAŁAS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>
              <a:buNone/>
            </a:pPr>
            <a:r>
              <a:rPr lang="pl-PL" dirty="0">
                <a:solidFill>
                  <a:srgbClr val="002060"/>
                </a:solidFill>
              </a:rPr>
              <a:t>Nierozerwalną częścią naszego życia są dźwięki, które odgrywają podwójną rolę:</a:t>
            </a:r>
          </a:p>
          <a:p>
            <a:r>
              <a:rPr lang="pl-PL" dirty="0">
                <a:solidFill>
                  <a:srgbClr val="002060"/>
                </a:solidFill>
              </a:rPr>
              <a:t>są zjawiskiem </a:t>
            </a:r>
            <a:r>
              <a:rPr lang="pl-PL" b="1" u="sng" dirty="0">
                <a:solidFill>
                  <a:srgbClr val="002060"/>
                </a:solidFill>
              </a:rPr>
              <a:t>pożądanym </a:t>
            </a:r>
            <a:r>
              <a:rPr lang="pl-PL" dirty="0">
                <a:solidFill>
                  <a:srgbClr val="002060"/>
                </a:solidFill>
              </a:rPr>
              <a:t>– czyli środkiem porozumiewania się i odbioru wrażeń słuchowych;</a:t>
            </a:r>
          </a:p>
          <a:p>
            <a:r>
              <a:rPr lang="pl-PL" dirty="0">
                <a:solidFill>
                  <a:srgbClr val="002060"/>
                </a:solidFill>
              </a:rPr>
              <a:t>są zjawiskiem </a:t>
            </a:r>
            <a:r>
              <a:rPr lang="pl-PL" b="1" u="sng" dirty="0">
                <a:solidFill>
                  <a:srgbClr val="002060"/>
                </a:solidFill>
              </a:rPr>
              <a:t>niepożądanym</a:t>
            </a:r>
            <a:r>
              <a:rPr lang="pl-PL" u="sng" dirty="0">
                <a:solidFill>
                  <a:srgbClr val="002060"/>
                </a:solidFill>
              </a:rPr>
              <a:t> </a:t>
            </a:r>
            <a:r>
              <a:rPr lang="pl-PL" dirty="0">
                <a:solidFill>
                  <a:srgbClr val="002060"/>
                </a:solidFill>
              </a:rPr>
              <a:t>– dokuczliwe, przeszkadzające, a nawet szkodliwie działające na zdrowie człowieka dźwięki;</a:t>
            </a:r>
          </a:p>
          <a:p>
            <a:endParaRPr lang="pl-PL" dirty="0">
              <a:solidFill>
                <a:srgbClr val="FFFF00"/>
              </a:solidFill>
            </a:endParaRPr>
          </a:p>
          <a:p>
            <a:pPr>
              <a:buFont typeface="Wingdings" pitchFamily="2" charset="2"/>
              <a:buChar char="q"/>
            </a:pPr>
            <a:endParaRPr lang="pl-PL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00200" y="428604"/>
            <a:ext cx="7086600" cy="785818"/>
          </a:xfrm>
        </p:spPr>
        <p:txBody>
          <a:bodyPr/>
          <a:lstStyle/>
          <a:p>
            <a:pPr algn="ctr"/>
            <a:r>
              <a:rPr lang="pl-PL" dirty="0">
                <a:solidFill>
                  <a:srgbClr val="002060"/>
                </a:solidFill>
              </a:rPr>
              <a:t>HAŁAS W SZKOLE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14282" y="1785926"/>
            <a:ext cx="8472518" cy="4643470"/>
          </a:xfrm>
        </p:spPr>
        <p:txBody>
          <a:bodyPr>
            <a:normAutofit fontScale="55000" lnSpcReduction="20000"/>
          </a:bodyPr>
          <a:lstStyle/>
          <a:p>
            <a:r>
              <a:rPr lang="pl-PL" sz="4400" dirty="0">
                <a:solidFill>
                  <a:srgbClr val="002060"/>
                </a:solidFill>
              </a:rPr>
              <a:t>Hałas jest jednym z najbardziej powszechnych </a:t>
            </a:r>
            <a:br>
              <a:rPr lang="pl-PL" sz="4400" dirty="0">
                <a:solidFill>
                  <a:srgbClr val="002060"/>
                </a:solidFill>
              </a:rPr>
            </a:br>
            <a:r>
              <a:rPr lang="pl-PL" sz="4400" dirty="0">
                <a:solidFill>
                  <a:srgbClr val="002060"/>
                </a:solidFill>
              </a:rPr>
              <a:t>i dokuczliwych czynników w środowisku szkolnym, zakłócających proces nauczania i uczenia się.</a:t>
            </a:r>
          </a:p>
          <a:p>
            <a:endParaRPr lang="pl-PL" sz="4400" dirty="0">
              <a:solidFill>
                <a:srgbClr val="002060"/>
              </a:solidFill>
            </a:endParaRPr>
          </a:p>
          <a:p>
            <a:r>
              <a:rPr lang="pl-PL" sz="4400" dirty="0">
                <a:solidFill>
                  <a:srgbClr val="002060"/>
                </a:solidFill>
              </a:rPr>
              <a:t>Hałas w szkole może pochodzić ze źródeł: </a:t>
            </a:r>
          </a:p>
          <a:p>
            <a:pPr>
              <a:buFont typeface="Wingdings" pitchFamily="2" charset="2"/>
              <a:buChar char="§"/>
            </a:pPr>
            <a:r>
              <a:rPr lang="pl-PL" sz="4400" dirty="0">
                <a:solidFill>
                  <a:srgbClr val="002060"/>
                </a:solidFill>
              </a:rPr>
              <a:t> </a:t>
            </a:r>
            <a:r>
              <a:rPr lang="pl-PL" sz="4400" b="1" u="sng" dirty="0">
                <a:solidFill>
                  <a:srgbClr val="002060"/>
                </a:solidFill>
              </a:rPr>
              <a:t>zewnętrznych</a:t>
            </a:r>
            <a:r>
              <a:rPr lang="pl-PL" sz="4400" dirty="0">
                <a:solidFill>
                  <a:srgbClr val="002060"/>
                </a:solidFill>
              </a:rPr>
              <a:t>, czyli usytuowanych na zewnątrz obiektów szkolnych, takich jak ruch uliczny, lotniczy, kolejowy, place zabaw i boiska szkolne.</a:t>
            </a:r>
          </a:p>
          <a:p>
            <a:pPr>
              <a:buFont typeface="Wingdings" pitchFamily="2" charset="2"/>
              <a:buChar char="§"/>
            </a:pPr>
            <a:r>
              <a:rPr lang="pl-PL" sz="4400" dirty="0">
                <a:solidFill>
                  <a:srgbClr val="002060"/>
                </a:solidFill>
              </a:rPr>
              <a:t> </a:t>
            </a:r>
            <a:r>
              <a:rPr lang="pl-PL" sz="4400" b="1" u="sng" dirty="0">
                <a:solidFill>
                  <a:srgbClr val="002060"/>
                </a:solidFill>
              </a:rPr>
              <a:t>wewnętrznych</a:t>
            </a:r>
            <a:r>
              <a:rPr lang="pl-PL" sz="4400" dirty="0">
                <a:solidFill>
                  <a:srgbClr val="002060"/>
                </a:solidFill>
              </a:rPr>
              <a:t>, czyli związanych z aktywnością uczniów, nauczycieli, pracowników niepedagogicznych </a:t>
            </a:r>
            <a:br>
              <a:rPr lang="pl-PL" sz="4400" dirty="0">
                <a:solidFill>
                  <a:srgbClr val="002060"/>
                </a:solidFill>
              </a:rPr>
            </a:br>
            <a:r>
              <a:rPr lang="pl-PL" sz="4400" dirty="0">
                <a:solidFill>
                  <a:srgbClr val="002060"/>
                </a:solidFill>
              </a:rPr>
              <a:t>oraz urządzeń w budynku szkoły.</a:t>
            </a:r>
          </a:p>
          <a:p>
            <a:endParaRPr lang="pl-PL" sz="2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71472" y="609600"/>
            <a:ext cx="8115328" cy="1247764"/>
          </a:xfrm>
        </p:spPr>
        <p:txBody>
          <a:bodyPr/>
          <a:lstStyle/>
          <a:p>
            <a:pPr algn="ctr"/>
            <a:r>
              <a:rPr lang="pl-PL" dirty="0">
                <a:solidFill>
                  <a:srgbClr val="002060"/>
                </a:solidFill>
              </a:rPr>
              <a:t>Hałas ma ogromny wpływ na naukę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57158" y="2000240"/>
            <a:ext cx="8329642" cy="442915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pl-PL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pl-PL" sz="2400" dirty="0">
                <a:solidFill>
                  <a:srgbClr val="002060"/>
                </a:solidFill>
              </a:rPr>
              <a:t>Hałas przyczynia się do znacznego zmniejszenia koncentracji uwagi podczas nauki, a także do zmęczenia umysłowego dziecka.</a:t>
            </a:r>
          </a:p>
          <a:p>
            <a:pPr>
              <a:buFont typeface="Wingdings" pitchFamily="2" charset="2"/>
              <a:buChar char="§"/>
            </a:pPr>
            <a:r>
              <a:rPr lang="pl-PL" sz="2400" dirty="0">
                <a:solidFill>
                  <a:srgbClr val="002060"/>
                </a:solidFill>
              </a:rPr>
              <a:t> Dzieci przebywające w hałasie nie potrafią skupić się </a:t>
            </a:r>
            <a:br>
              <a:rPr lang="pl-PL" sz="2400" dirty="0">
                <a:solidFill>
                  <a:srgbClr val="002060"/>
                </a:solidFill>
              </a:rPr>
            </a:br>
            <a:r>
              <a:rPr lang="pl-PL" sz="2400" dirty="0">
                <a:solidFill>
                  <a:srgbClr val="002060"/>
                </a:solidFill>
              </a:rPr>
              <a:t>na nauce. Mają ogromne trudności ze zrozumieniem </a:t>
            </a:r>
            <a:br>
              <a:rPr lang="pl-PL" sz="2400" dirty="0">
                <a:solidFill>
                  <a:srgbClr val="002060"/>
                </a:solidFill>
              </a:rPr>
            </a:br>
            <a:r>
              <a:rPr lang="pl-PL" sz="2400" dirty="0">
                <a:solidFill>
                  <a:srgbClr val="002060"/>
                </a:solidFill>
              </a:rPr>
              <a:t>oraz zapamiętaniem przeczytanego tekstu.</a:t>
            </a:r>
          </a:p>
          <a:p>
            <a:pPr>
              <a:buFont typeface="Wingdings" pitchFamily="2" charset="2"/>
              <a:buChar char="§"/>
            </a:pPr>
            <a:r>
              <a:rPr lang="pl-PL" sz="2400" dirty="0">
                <a:solidFill>
                  <a:srgbClr val="002060"/>
                </a:solidFill>
              </a:rPr>
              <a:t> Hałas występujący w klasach może zakłócać odbiór sygnałów mowy, wskutek czego obniżać efektywność nauczania, której podstawę stanowi prawidłowo odebrany przez uczniów przekaz słowny. </a:t>
            </a:r>
          </a:p>
          <a:p>
            <a:pPr>
              <a:buFont typeface="Wingdings" pitchFamily="2" charset="2"/>
              <a:buChar char="§"/>
            </a:pPr>
            <a:endParaRPr lang="pl-PL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r>
              <a:rPr lang="pl-PL" dirty="0">
                <a:solidFill>
                  <a:srgbClr val="002060"/>
                </a:solidFill>
              </a:rPr>
              <a:t>Od czego zależy szkodliwość HAŁASU</a:t>
            </a: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357158" y="1428736"/>
            <a:ext cx="3643337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143372" y="1357298"/>
            <a:ext cx="4543428" cy="528641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pl-PL" sz="1600" dirty="0">
                <a:solidFill>
                  <a:srgbClr val="002060"/>
                </a:solidFill>
              </a:rPr>
              <a:t>Wpływ hałasu na zdrowie człowieka może</a:t>
            </a:r>
          </a:p>
          <a:p>
            <a:pPr>
              <a:buNone/>
            </a:pPr>
            <a:r>
              <a:rPr lang="pl-PL" sz="1600" dirty="0">
                <a:solidFill>
                  <a:srgbClr val="002060"/>
                </a:solidFill>
              </a:rPr>
              <a:t>występować nawet przy niskim natężeniu</a:t>
            </a:r>
          </a:p>
          <a:p>
            <a:pPr>
              <a:buNone/>
            </a:pPr>
            <a:r>
              <a:rPr lang="pl-PL" sz="1600" dirty="0">
                <a:solidFill>
                  <a:srgbClr val="002060"/>
                </a:solidFill>
              </a:rPr>
              <a:t>dźwięków, zwłaszcza przy długiej ekspozycji:</a:t>
            </a:r>
          </a:p>
          <a:p>
            <a:r>
              <a:rPr lang="pl-PL" sz="1600" dirty="0">
                <a:solidFill>
                  <a:srgbClr val="002060"/>
                </a:solidFill>
              </a:rPr>
              <a:t>hałas na poziomie 35 – 70 </a:t>
            </a:r>
            <a:r>
              <a:rPr lang="pl-PL" sz="1600" dirty="0" err="1">
                <a:solidFill>
                  <a:srgbClr val="002060"/>
                </a:solidFill>
              </a:rPr>
              <a:t>dB</a:t>
            </a:r>
            <a:r>
              <a:rPr lang="pl-PL" sz="1600" dirty="0">
                <a:solidFill>
                  <a:srgbClr val="002060"/>
                </a:solidFill>
              </a:rPr>
              <a:t> – niekorzystny wpływ na układ nerwowy, którego objawami są, m.in. zmęczenie, drażliwość, problemy ze snem;</a:t>
            </a:r>
          </a:p>
          <a:p>
            <a:r>
              <a:rPr lang="pl-PL" sz="1600" dirty="0">
                <a:solidFill>
                  <a:srgbClr val="002060"/>
                </a:solidFill>
              </a:rPr>
              <a:t>długotrwały hałas w granicach 70 – 85 </a:t>
            </a:r>
            <a:r>
              <a:rPr lang="pl-PL" sz="1600" dirty="0" err="1">
                <a:solidFill>
                  <a:srgbClr val="002060"/>
                </a:solidFill>
              </a:rPr>
              <a:t>dB</a:t>
            </a:r>
            <a:r>
              <a:rPr lang="pl-PL" sz="1600" dirty="0">
                <a:solidFill>
                  <a:srgbClr val="002060"/>
                </a:solidFill>
              </a:rPr>
              <a:t> może spowodować trwały ubytek słuchu, rozstrój nerwowy i przewlekłe bóle głowy;</a:t>
            </a:r>
          </a:p>
          <a:p>
            <a:r>
              <a:rPr lang="pl-PL" sz="1600" dirty="0">
                <a:solidFill>
                  <a:srgbClr val="002060"/>
                </a:solidFill>
              </a:rPr>
              <a:t>natężenie hałasu na poziomie 85 – 130 </a:t>
            </a:r>
            <a:r>
              <a:rPr lang="pl-PL" sz="1600" dirty="0" err="1">
                <a:solidFill>
                  <a:srgbClr val="002060"/>
                </a:solidFill>
              </a:rPr>
              <a:t>dB</a:t>
            </a:r>
            <a:r>
              <a:rPr lang="pl-PL" sz="1600" dirty="0">
                <a:solidFill>
                  <a:srgbClr val="002060"/>
                </a:solidFill>
              </a:rPr>
              <a:t> wywołuje uszkodzenie słuchu, problemy z układem krążenia, zaburza równowagę i funkcjonowanie układu nerwowego oraz trawiennego;</a:t>
            </a:r>
          </a:p>
          <a:p>
            <a:r>
              <a:rPr lang="pl-PL" sz="1600" dirty="0">
                <a:solidFill>
                  <a:srgbClr val="002060"/>
                </a:solidFill>
              </a:rPr>
              <a:t>130 </a:t>
            </a:r>
            <a:r>
              <a:rPr lang="pl-PL" sz="1600" dirty="0" err="1">
                <a:solidFill>
                  <a:srgbClr val="002060"/>
                </a:solidFill>
              </a:rPr>
              <a:t>dB</a:t>
            </a:r>
            <a:r>
              <a:rPr lang="pl-PL" sz="1600" dirty="0">
                <a:solidFill>
                  <a:srgbClr val="002060"/>
                </a:solidFill>
              </a:rPr>
              <a:t> – 150 </a:t>
            </a:r>
            <a:r>
              <a:rPr lang="pl-PL" sz="1600" dirty="0" err="1">
                <a:solidFill>
                  <a:srgbClr val="002060"/>
                </a:solidFill>
              </a:rPr>
              <a:t>dB</a:t>
            </a:r>
            <a:r>
              <a:rPr lang="pl-PL" sz="1600" dirty="0">
                <a:solidFill>
                  <a:srgbClr val="002060"/>
                </a:solidFill>
              </a:rPr>
              <a:t> – może trwale uszkodzić słuch i zdrowie.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0034" y="609600"/>
            <a:ext cx="8186766" cy="1319202"/>
          </a:xfrm>
        </p:spPr>
        <p:txBody>
          <a:bodyPr/>
          <a:lstStyle/>
          <a:p>
            <a:pPr algn="ctr"/>
            <a:r>
              <a:rPr lang="pl-PL" dirty="0">
                <a:solidFill>
                  <a:srgbClr val="002060"/>
                </a:solidFill>
              </a:rPr>
              <a:t>Poziom hałasu w naszej szkole.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14348" y="2928934"/>
            <a:ext cx="7972452" cy="2000264"/>
          </a:xfrm>
        </p:spPr>
        <p:txBody>
          <a:bodyPr>
            <a:normAutofit/>
          </a:bodyPr>
          <a:lstStyle/>
          <a:p>
            <a:pPr algn="ctr"/>
            <a:r>
              <a:rPr lang="pl-PL" sz="2800" dirty="0">
                <a:solidFill>
                  <a:srgbClr val="002060"/>
                </a:solidFill>
              </a:rPr>
              <a:t>W listopadzie przeprowadzono pomiar natężenia dźwięku w nasze szkole</a:t>
            </a:r>
          </a:p>
          <a:p>
            <a:pPr algn="ctr"/>
            <a:r>
              <a:rPr lang="pl-PL" sz="2800" dirty="0">
                <a:solidFill>
                  <a:srgbClr val="002060"/>
                </a:solidFill>
              </a:rPr>
              <a:t>w różnych miejscach i w różnym czasie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002060"/>
                </a:solidFill>
              </a:rPr>
              <a:t>Przerwa – starsi uczniowie </a:t>
            </a: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895213" y="1797982"/>
            <a:ext cx="3162574" cy="4130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pl-PL" dirty="0">
                <a:solidFill>
                  <a:srgbClr val="002060"/>
                </a:solidFill>
              </a:rPr>
              <a:t>W czasie przerwy na</a:t>
            </a:r>
          </a:p>
          <a:p>
            <a:pPr>
              <a:buNone/>
            </a:pPr>
            <a:r>
              <a:rPr lang="pl-PL" dirty="0">
                <a:solidFill>
                  <a:srgbClr val="002060"/>
                </a:solidFill>
              </a:rPr>
              <a:t>korytarzu, gdzie są starsi uczniowie, natężenie</a:t>
            </a:r>
          </a:p>
          <a:p>
            <a:pPr>
              <a:buNone/>
            </a:pPr>
            <a:r>
              <a:rPr lang="pl-PL" dirty="0">
                <a:solidFill>
                  <a:srgbClr val="002060"/>
                </a:solidFill>
              </a:rPr>
              <a:t>dźwięku oscyluje</a:t>
            </a:r>
          </a:p>
          <a:p>
            <a:pPr>
              <a:buNone/>
            </a:pPr>
            <a:r>
              <a:rPr lang="pl-PL" dirty="0">
                <a:solidFill>
                  <a:srgbClr val="002060"/>
                </a:solidFill>
              </a:rPr>
              <a:t>miedzy 65 – 84 </a:t>
            </a:r>
            <a:r>
              <a:rPr lang="pl-PL" dirty="0" err="1">
                <a:solidFill>
                  <a:srgbClr val="002060"/>
                </a:solidFill>
              </a:rPr>
              <a:t>dB</a:t>
            </a:r>
            <a:r>
              <a:rPr lang="pl-PL" dirty="0">
                <a:solidFill>
                  <a:srgbClr val="002060"/>
                </a:solidFill>
              </a:rPr>
              <a:t>. </a:t>
            </a:r>
          </a:p>
          <a:p>
            <a:pPr>
              <a:buNone/>
            </a:pPr>
            <a:r>
              <a:rPr lang="pl-PL" dirty="0">
                <a:solidFill>
                  <a:srgbClr val="002060"/>
                </a:solidFill>
              </a:rPr>
              <a:t>Poziom hałasu </a:t>
            </a:r>
            <a:r>
              <a:rPr lang="pl-PL" sz="3200" b="1" dirty="0">
                <a:solidFill>
                  <a:srgbClr val="FF0000"/>
                </a:solidFill>
              </a:rPr>
              <a:t>UCIĄŻLIWY</a:t>
            </a:r>
            <a:r>
              <a:rPr lang="pl-PL" sz="3200" dirty="0">
                <a:solidFill>
                  <a:srgbClr val="FF0000"/>
                </a:solidFill>
              </a:rPr>
              <a:t> </a:t>
            </a:r>
          </a:p>
        </p:txBody>
      </p:sp>
      <p:cxnSp>
        <p:nvCxnSpPr>
          <p:cNvPr id="10" name="Łącznik prosty ze strzałką 9"/>
          <p:cNvCxnSpPr/>
          <p:nvPr/>
        </p:nvCxnSpPr>
        <p:spPr>
          <a:xfrm rot="10800000" flipV="1">
            <a:off x="1785918" y="2714620"/>
            <a:ext cx="2928958" cy="1500198"/>
          </a:xfrm>
          <a:prstGeom prst="straightConnector1">
            <a:avLst/>
          </a:prstGeom>
          <a:ln w="889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002060"/>
                </a:solidFill>
              </a:rPr>
              <a:t>Przerwa – młodsi uczniowie </a:t>
            </a: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895213" y="1797982"/>
            <a:ext cx="3162574" cy="4130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pl-PL" dirty="0">
                <a:solidFill>
                  <a:srgbClr val="002060"/>
                </a:solidFill>
              </a:rPr>
              <a:t>Na korytarzu, na którym</a:t>
            </a:r>
          </a:p>
          <a:p>
            <a:pPr>
              <a:buNone/>
            </a:pPr>
            <a:r>
              <a:rPr lang="pl-PL" dirty="0">
                <a:solidFill>
                  <a:srgbClr val="002060"/>
                </a:solidFill>
              </a:rPr>
              <a:t>są młodsze dzieci, jest</a:t>
            </a:r>
          </a:p>
          <a:p>
            <a:pPr>
              <a:buNone/>
            </a:pPr>
            <a:r>
              <a:rPr lang="pl-PL" dirty="0">
                <a:solidFill>
                  <a:srgbClr val="002060"/>
                </a:solidFill>
              </a:rPr>
              <a:t>głośniej, natężenie</a:t>
            </a:r>
          </a:p>
          <a:p>
            <a:pPr>
              <a:buNone/>
            </a:pPr>
            <a:r>
              <a:rPr lang="pl-PL" dirty="0">
                <a:solidFill>
                  <a:srgbClr val="002060"/>
                </a:solidFill>
              </a:rPr>
              <a:t>dźwięku dochodzi do</a:t>
            </a:r>
          </a:p>
          <a:p>
            <a:pPr>
              <a:buNone/>
            </a:pPr>
            <a:r>
              <a:rPr lang="pl-PL" dirty="0">
                <a:solidFill>
                  <a:srgbClr val="002060"/>
                </a:solidFill>
              </a:rPr>
              <a:t>prawie 90 </a:t>
            </a:r>
            <a:r>
              <a:rPr lang="pl-PL" dirty="0" err="1">
                <a:solidFill>
                  <a:srgbClr val="002060"/>
                </a:solidFill>
              </a:rPr>
              <a:t>dB</a:t>
            </a:r>
            <a:r>
              <a:rPr lang="pl-PL" dirty="0">
                <a:solidFill>
                  <a:srgbClr val="002060"/>
                </a:solidFill>
              </a:rPr>
              <a:t>. </a:t>
            </a:r>
          </a:p>
          <a:p>
            <a:pPr>
              <a:buNone/>
            </a:pPr>
            <a:r>
              <a:rPr lang="pl-PL" dirty="0">
                <a:solidFill>
                  <a:srgbClr val="002060"/>
                </a:solidFill>
              </a:rPr>
              <a:t>Poziom hałasu</a:t>
            </a:r>
          </a:p>
          <a:p>
            <a:pPr>
              <a:buNone/>
            </a:pPr>
            <a:r>
              <a:rPr lang="pl-PL" sz="3200" b="1" dirty="0">
                <a:solidFill>
                  <a:srgbClr val="FF0000"/>
                </a:solidFill>
              </a:rPr>
              <a:t>MĘCZĄCY,</a:t>
            </a:r>
          </a:p>
          <a:p>
            <a:pPr>
              <a:buNone/>
            </a:pPr>
            <a:r>
              <a:rPr lang="pl-PL" sz="3200" b="1" dirty="0">
                <a:solidFill>
                  <a:srgbClr val="FF0000"/>
                </a:solidFill>
              </a:rPr>
              <a:t>NIEBEZPIECZNY</a:t>
            </a:r>
            <a:endParaRPr lang="pl-PL" sz="3200" dirty="0">
              <a:solidFill>
                <a:srgbClr val="FF0000"/>
              </a:solidFill>
            </a:endParaRPr>
          </a:p>
        </p:txBody>
      </p:sp>
      <p:cxnSp>
        <p:nvCxnSpPr>
          <p:cNvPr id="6" name="Łącznik prosty ze strzałką 5"/>
          <p:cNvCxnSpPr/>
          <p:nvPr/>
        </p:nvCxnSpPr>
        <p:spPr>
          <a:xfrm rot="10800000" flipV="1">
            <a:off x="1785918" y="2071678"/>
            <a:ext cx="2928958" cy="1500198"/>
          </a:xfrm>
          <a:prstGeom prst="straightConnector1">
            <a:avLst/>
          </a:prstGeom>
          <a:ln w="889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002060"/>
                </a:solidFill>
              </a:rPr>
              <a:t>Stołówka</a:t>
            </a: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895213" y="1797982"/>
            <a:ext cx="3162574" cy="4130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pl-PL" dirty="0">
                <a:solidFill>
                  <a:srgbClr val="002060"/>
                </a:solidFill>
              </a:rPr>
              <a:t> W stołówce szkolnej</a:t>
            </a:r>
          </a:p>
          <a:p>
            <a:pPr>
              <a:buNone/>
            </a:pPr>
            <a:r>
              <a:rPr lang="pl-PL" dirty="0">
                <a:solidFill>
                  <a:srgbClr val="002060"/>
                </a:solidFill>
              </a:rPr>
              <a:t>około 70 </a:t>
            </a:r>
            <a:r>
              <a:rPr lang="pl-PL" dirty="0" err="1">
                <a:solidFill>
                  <a:srgbClr val="002060"/>
                </a:solidFill>
              </a:rPr>
              <a:t>dB</a:t>
            </a:r>
            <a:r>
              <a:rPr lang="pl-PL" dirty="0">
                <a:solidFill>
                  <a:srgbClr val="002060"/>
                </a:solidFill>
              </a:rPr>
              <a:t>. </a:t>
            </a:r>
          </a:p>
          <a:p>
            <a:pPr>
              <a:buNone/>
            </a:pPr>
            <a:r>
              <a:rPr lang="pl-PL" dirty="0">
                <a:solidFill>
                  <a:srgbClr val="002060"/>
                </a:solidFill>
              </a:rPr>
              <a:t>Poziom hałasu </a:t>
            </a:r>
            <a:r>
              <a:rPr lang="pl-PL" sz="3200" b="1" dirty="0">
                <a:solidFill>
                  <a:srgbClr val="FF0000"/>
                </a:solidFill>
              </a:rPr>
              <a:t>UCIĄŻLIWY</a:t>
            </a:r>
            <a:r>
              <a:rPr lang="pl-PL" sz="3200" dirty="0">
                <a:solidFill>
                  <a:srgbClr val="FF0000"/>
                </a:solidFill>
              </a:rPr>
              <a:t> </a:t>
            </a:r>
          </a:p>
        </p:txBody>
      </p:sp>
      <p:cxnSp>
        <p:nvCxnSpPr>
          <p:cNvPr id="10" name="Łącznik prosty ze strzałką 9"/>
          <p:cNvCxnSpPr/>
          <p:nvPr/>
        </p:nvCxnSpPr>
        <p:spPr>
          <a:xfrm rot="10800000" flipV="1">
            <a:off x="1785918" y="2714620"/>
            <a:ext cx="2928958" cy="1500198"/>
          </a:xfrm>
          <a:prstGeom prst="straightConnector1">
            <a:avLst/>
          </a:prstGeom>
          <a:ln w="889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erzchołek">
  <a:themeElements>
    <a:clrScheme name="Wierzchołek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Wierzchołek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ierzchołek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314</TotalTime>
  <Words>419</Words>
  <Application>Microsoft Office PowerPoint</Application>
  <PresentationFormat>Pokaz na ekranie (4:3)</PresentationFormat>
  <Paragraphs>94</Paragraphs>
  <Slides>15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Wierzchołek</vt:lpstr>
      <vt:lpstr>SZKODLIWOŚĆ HAŁASU  W SZKOLE</vt:lpstr>
      <vt:lpstr>Czym jest HAŁAS</vt:lpstr>
      <vt:lpstr>HAŁAS W SZKOLE</vt:lpstr>
      <vt:lpstr>Hałas ma ogromny wpływ na naukę</vt:lpstr>
      <vt:lpstr>Od czego zależy szkodliwość HAŁASU</vt:lpstr>
      <vt:lpstr>Poziom hałasu w naszej szkole.</vt:lpstr>
      <vt:lpstr>Przerwa – starsi uczniowie </vt:lpstr>
      <vt:lpstr>Przerwa – młodsi uczniowie </vt:lpstr>
      <vt:lpstr>Stołówka</vt:lpstr>
      <vt:lpstr>Slajd 10</vt:lpstr>
      <vt:lpstr>Slajd 11</vt:lpstr>
      <vt:lpstr>Jak możemy ograniczyć hałas w szkole?</vt:lpstr>
      <vt:lpstr>Jak jeszcze możemy ograniczyć hałas w szkole?</vt:lpstr>
      <vt:lpstr>I jeszcze niezależne od nas możliwości ograniczenia hałasu w szkole?</vt:lpstr>
      <vt:lpstr>Podsumowanie, czyli wiele hałasu… o NIC ???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SZKODLIWOŚĆ HAŁASU W SZKOLE</dc:title>
  <dc:creator>MARLENA STEFANOWICZ</dc:creator>
  <cp:lastModifiedBy>MARLENA STEFANOWICZ</cp:lastModifiedBy>
  <cp:revision>28</cp:revision>
  <dcterms:created xsi:type="dcterms:W3CDTF">2024-11-24T19:49:01Z</dcterms:created>
  <dcterms:modified xsi:type="dcterms:W3CDTF">2024-12-10T21:39:23Z</dcterms:modified>
</cp:coreProperties>
</file>