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69" r:id="rId4"/>
    <p:sldId id="257" r:id="rId5"/>
    <p:sldId id="260" r:id="rId6"/>
    <p:sldId id="261" r:id="rId7"/>
    <p:sldId id="259" r:id="rId8"/>
    <p:sldId id="276" r:id="rId9"/>
    <p:sldId id="262" r:id="rId10"/>
    <p:sldId id="264" r:id="rId11"/>
    <p:sldId id="267" r:id="rId12"/>
    <p:sldId id="263" r:id="rId13"/>
    <p:sldId id="277" r:id="rId14"/>
    <p:sldId id="265" r:id="rId15"/>
    <p:sldId id="266" r:id="rId16"/>
    <p:sldId id="270" r:id="rId17"/>
    <p:sldId id="271" r:id="rId18"/>
    <p:sldId id="278" r:id="rId19"/>
    <p:sldId id="274" r:id="rId20"/>
    <p:sldId id="272" r:id="rId21"/>
    <p:sldId id="273" r:id="rId22"/>
    <p:sldId id="275" r:id="rId23"/>
    <p:sldId id="280" r:id="rId24"/>
    <p:sldId id="268"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602" y="-47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l-PL" smtClean="0"/>
              <a:t>Kliknij, aby edytować styl</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smtClean="0"/>
              <a:t>Kliknij, aby edytować styl</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l-PL" smtClean="0"/>
              <a:t>Kliknij, aby edytować style wzorca tekstu</a:t>
            </a:r>
          </a:p>
        </p:txBody>
      </p:sp>
      <p:sp>
        <p:nvSpPr>
          <p:cNvPr id="4" name="Date Placeholder 3"/>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10D3955-298B-4353-8993-ADF9F54E233B}" type="slidenum">
              <a:rPr lang="pl-PL" smtClean="0"/>
              <a:pPr/>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l-PL" smtClean="0"/>
              <a:t>Kliknij, aby edytować style wzorca tekstu</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smtClean="0"/>
              <a:t>Kliknij, aby edytować styl</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l-PL" smtClean="0"/>
              <a:t>Kliknij, aby edytować style wzorca tekstu</a:t>
            </a:r>
          </a:p>
        </p:txBody>
      </p:sp>
      <p:sp>
        <p:nvSpPr>
          <p:cNvPr id="5" name="Date Placeholder 4"/>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0D3955-298B-4353-8993-ADF9F54E233B}"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l-PL" smtClean="0"/>
              <a:t>Kliknij ikonę, aby dodać obraz</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l-PL" smtClean="0"/>
              <a:t>Kliknij, aby edytować styl</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0E0EFCA-C231-4925-B490-AA0179A12A5B}" type="datetimeFigureOut">
              <a:rPr lang="pl-PL" smtClean="0"/>
              <a:pPr/>
              <a:t>2021-03-29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10D3955-298B-4353-8993-ADF9F54E233B}"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0E0EFCA-C231-4925-B490-AA0179A12A5B}" type="datetimeFigureOut">
              <a:rPr lang="pl-PL" smtClean="0"/>
              <a:pPr/>
              <a:t>2021-03-29</a:t>
            </a:fld>
            <a:endParaRPr lang="pl-PL"/>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l-PL"/>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0D3955-298B-4353-8993-ADF9F54E233B}"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71600" y="188640"/>
            <a:ext cx="7772400" cy="1800199"/>
          </a:xfrm>
        </p:spPr>
        <p:txBody>
          <a:bodyPr>
            <a:normAutofit/>
          </a:bodyPr>
          <a:lstStyle/>
          <a:p>
            <a:pPr algn="ctr"/>
            <a:r>
              <a:rPr lang="pl-PL" sz="6600" dirty="0" smtClean="0">
                <a:solidFill>
                  <a:schemeClr val="accent1">
                    <a:lumMod val="50000"/>
                  </a:schemeClr>
                </a:solidFill>
                <a:latin typeface="Arial Rounded MT Bold" panose="020F0704030504030204" pitchFamily="34" charset="0"/>
              </a:rPr>
              <a:t>PRIMa  </a:t>
            </a:r>
            <a:r>
              <a:rPr lang="pl-PL" sz="6600" dirty="0" smtClean="0">
                <a:solidFill>
                  <a:schemeClr val="accent1">
                    <a:lumMod val="50000"/>
                  </a:schemeClr>
                </a:solidFill>
                <a:latin typeface="Arial Rounded MT Bold" panose="020F0704030504030204" pitchFamily="34" charset="0"/>
              </a:rPr>
              <a:t>APRILIS</a:t>
            </a:r>
            <a:endParaRPr lang="pl-PL" sz="6600" dirty="0">
              <a:solidFill>
                <a:schemeClr val="accent1">
                  <a:lumMod val="50000"/>
                </a:schemeClr>
              </a:solidFill>
              <a:latin typeface="Arial Rounded MT Bold" panose="020F0704030504030204" pitchFamily="34" charset="0"/>
            </a:endParaRPr>
          </a:p>
        </p:txBody>
      </p:sp>
      <p:sp>
        <p:nvSpPr>
          <p:cNvPr id="3" name="Podtytuł 2"/>
          <p:cNvSpPr>
            <a:spLocks noGrp="1"/>
          </p:cNvSpPr>
          <p:nvPr>
            <p:ph type="subTitle" idx="1"/>
          </p:nvPr>
        </p:nvSpPr>
        <p:spPr>
          <a:xfrm>
            <a:off x="2267744" y="2492896"/>
            <a:ext cx="6472808" cy="1752600"/>
          </a:xfrm>
        </p:spPr>
        <p:txBody>
          <a:bodyPr>
            <a:noAutofit/>
          </a:bodyPr>
          <a:lstStyle/>
          <a:p>
            <a:r>
              <a:rPr lang="pl-PL" sz="4000" dirty="0" smtClean="0">
                <a:solidFill>
                  <a:schemeClr val="tx1">
                    <a:lumMod val="95000"/>
                    <a:lumOff val="5000"/>
                  </a:schemeClr>
                </a:solidFill>
                <a:latin typeface="Broadway" panose="04040905080B02020502" pitchFamily="82" charset="0"/>
              </a:rPr>
              <a:t>HISTORIA</a:t>
            </a:r>
          </a:p>
          <a:p>
            <a:r>
              <a:rPr lang="pl-PL" sz="4000" dirty="0" smtClean="0">
                <a:solidFill>
                  <a:schemeClr val="tx1">
                    <a:lumMod val="95000"/>
                    <a:lumOff val="5000"/>
                  </a:schemeClr>
                </a:solidFill>
                <a:latin typeface="Broadway" panose="04040905080B02020502" pitchFamily="82" charset="0"/>
              </a:rPr>
              <a:t>TRADYCJE</a:t>
            </a:r>
          </a:p>
          <a:p>
            <a:r>
              <a:rPr lang="pl-PL" sz="4000" b="1" dirty="0">
                <a:solidFill>
                  <a:schemeClr val="tx1">
                    <a:lumMod val="95000"/>
                    <a:lumOff val="5000"/>
                  </a:schemeClr>
                </a:solidFill>
                <a:latin typeface="Broadway" panose="04040905080B02020502" pitchFamily="82" charset="0"/>
              </a:rPr>
              <a:t>ż</a:t>
            </a:r>
            <a:r>
              <a:rPr lang="pl-PL" sz="4000" dirty="0" smtClean="0">
                <a:solidFill>
                  <a:schemeClr val="tx1">
                    <a:lumMod val="95000"/>
                    <a:lumOff val="5000"/>
                  </a:schemeClr>
                </a:solidFill>
                <a:latin typeface="Broadway" panose="04040905080B02020502" pitchFamily="82" charset="0"/>
              </a:rPr>
              <a:t>ARTY</a:t>
            </a:r>
            <a:endParaRPr lang="pl-PL" sz="4000" dirty="0">
              <a:solidFill>
                <a:schemeClr val="tx1">
                  <a:lumMod val="95000"/>
                  <a:lumOff val="5000"/>
                </a:schemeClr>
              </a:solidFill>
              <a:latin typeface="Broadway" panose="04040905080B02020502" pitchFamily="82" charset="0"/>
            </a:endParaRPr>
          </a:p>
        </p:txBody>
      </p:sp>
    </p:spTree>
    <p:extLst>
      <p:ext uri="{BB962C8B-B14F-4D97-AF65-F5344CB8AC3E}">
        <p14:creationId xmlns:p14="http://schemas.microsoft.com/office/powerpoint/2010/main" xmlns="" val="46763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latin typeface="Britannic Bold" panose="020B0903060703020204" pitchFamily="34" charset="0"/>
              </a:rPr>
              <a:t>         Tradycje w innych krajach</a:t>
            </a:r>
            <a:endParaRPr lang="pl-PL" dirty="0">
              <a:solidFill>
                <a:srgbClr val="FF0000"/>
              </a:solidFill>
              <a:latin typeface="Britannic Bold" panose="020B0903060703020204" pitchFamily="34" charset="0"/>
            </a:endParaRPr>
          </a:p>
        </p:txBody>
      </p:sp>
      <p:sp>
        <p:nvSpPr>
          <p:cNvPr id="3" name="Symbol zastępczy zawartości 2"/>
          <p:cNvSpPr>
            <a:spLocks noGrp="1"/>
          </p:cNvSpPr>
          <p:nvPr>
            <p:ph idx="1"/>
          </p:nvPr>
        </p:nvSpPr>
        <p:spPr/>
        <p:txBody>
          <a:bodyPr>
            <a:normAutofit lnSpcReduction="10000"/>
          </a:bodyPr>
          <a:lstStyle/>
          <a:p>
            <a:r>
              <a:rPr lang="pl-PL" sz="3200" b="1" dirty="0">
                <a:latin typeface="Comic Sans MS" panose="030F0702030302020204" pitchFamily="66" charset="0"/>
              </a:rPr>
              <a:t>W </a:t>
            </a:r>
            <a:r>
              <a:rPr lang="pl-PL" sz="3200" b="1" dirty="0">
                <a:solidFill>
                  <a:schemeClr val="accent2">
                    <a:lumMod val="75000"/>
                  </a:schemeClr>
                </a:solidFill>
                <a:latin typeface="Comic Sans MS" panose="030F0702030302020204" pitchFamily="66" charset="0"/>
              </a:rPr>
              <a:t>Szkocji</a:t>
            </a:r>
            <a:r>
              <a:rPr lang="pl-PL" sz="3200" b="1" dirty="0">
                <a:latin typeface="Comic Sans MS" panose="030F0702030302020204" pitchFamily="66" charset="0"/>
              </a:rPr>
              <a:t> znany jest jako „polowanie na głupca” (Hunt the gowk Day), </a:t>
            </a:r>
            <a:r>
              <a:rPr lang="pl-PL" sz="3200" b="1" dirty="0">
                <a:solidFill>
                  <a:schemeClr val="accent2">
                    <a:lumMod val="75000"/>
                  </a:schemeClr>
                </a:solidFill>
                <a:latin typeface="Comic Sans MS" panose="030F0702030302020204" pitchFamily="66" charset="0"/>
              </a:rPr>
              <a:t>na Litwie </a:t>
            </a:r>
            <a:r>
              <a:rPr lang="pl-PL" sz="3200" b="1" dirty="0">
                <a:latin typeface="Comic Sans MS" panose="030F0702030302020204" pitchFamily="66" charset="0"/>
              </a:rPr>
              <a:t>„Dzień kłamcy” (Melagio diena), w </a:t>
            </a:r>
            <a:r>
              <a:rPr lang="pl-PL" sz="3200" b="1" dirty="0">
                <a:solidFill>
                  <a:schemeClr val="accent2">
                    <a:lumMod val="75000"/>
                  </a:schemeClr>
                </a:solidFill>
                <a:latin typeface="Comic Sans MS" panose="030F0702030302020204" pitchFamily="66" charset="0"/>
              </a:rPr>
              <a:t>Portugalii</a:t>
            </a:r>
            <a:r>
              <a:rPr lang="pl-PL" sz="3200" b="1" dirty="0">
                <a:latin typeface="Comic Sans MS" panose="030F0702030302020204" pitchFamily="66" charset="0"/>
              </a:rPr>
              <a:t> „Dzień kłamstwa” </a:t>
            </a:r>
            <a:endParaRPr lang="pl-PL" sz="3200" b="1" dirty="0" smtClean="0">
              <a:latin typeface="Comic Sans MS" panose="030F0702030302020204" pitchFamily="66" charset="0"/>
            </a:endParaRPr>
          </a:p>
          <a:p>
            <a:pPr marL="0" indent="0">
              <a:buNone/>
            </a:pPr>
            <a:r>
              <a:rPr lang="pl-PL" sz="3200" b="1" dirty="0">
                <a:latin typeface="Comic Sans MS" panose="030F0702030302020204" pitchFamily="66" charset="0"/>
              </a:rPr>
              <a:t> </a:t>
            </a:r>
            <a:r>
              <a:rPr lang="pl-PL" sz="3200" b="1" dirty="0" smtClean="0">
                <a:latin typeface="Comic Sans MS" panose="030F0702030302020204" pitchFamily="66" charset="0"/>
              </a:rPr>
              <a:t> (</a:t>
            </a:r>
            <a:r>
              <a:rPr lang="pl-PL" sz="3200" b="1" dirty="0">
                <a:latin typeface="Comic Sans MS" panose="030F0702030302020204" pitchFamily="66" charset="0"/>
              </a:rPr>
              <a:t>Dia da mentira),</a:t>
            </a:r>
            <a:r>
              <a:rPr lang="pl-PL" sz="3200" b="1" dirty="0">
                <a:solidFill>
                  <a:srgbClr val="C00000"/>
                </a:solidFill>
                <a:latin typeface="Comic Sans MS" panose="030F0702030302020204" pitchFamily="66" charset="0"/>
              </a:rPr>
              <a:t> </a:t>
            </a:r>
            <a:r>
              <a:rPr lang="pl-PL" sz="3200" b="1" dirty="0">
                <a:solidFill>
                  <a:schemeClr val="accent2">
                    <a:lumMod val="75000"/>
                  </a:schemeClr>
                </a:solidFill>
                <a:latin typeface="Comic Sans MS" panose="030F0702030302020204" pitchFamily="66" charset="0"/>
              </a:rPr>
              <a:t>a w Rosji </a:t>
            </a:r>
            <a:r>
              <a:rPr lang="pl-PL" sz="3200" b="1" dirty="0">
                <a:latin typeface="Comic Sans MS" panose="030F0702030302020204" pitchFamily="66" charset="0"/>
              </a:rPr>
              <a:t>„Dzień </a:t>
            </a:r>
            <a:r>
              <a:rPr lang="pl-PL" sz="3200" b="1" dirty="0" smtClean="0">
                <a:latin typeface="Comic Sans MS" panose="030F0702030302020204" pitchFamily="66" charset="0"/>
              </a:rPr>
              <a:t>      śmiechu</a:t>
            </a:r>
            <a:r>
              <a:rPr lang="pl-PL" sz="3200" b="1" dirty="0">
                <a:latin typeface="Comic Sans MS" panose="030F0702030302020204" pitchFamily="66" charset="0"/>
              </a:rPr>
              <a:t>” (Dien smiecha).</a:t>
            </a:r>
          </a:p>
        </p:txBody>
      </p:sp>
    </p:spTree>
    <p:extLst>
      <p:ext uri="{BB962C8B-B14F-4D97-AF65-F5344CB8AC3E}">
        <p14:creationId xmlns:p14="http://schemas.microsoft.com/office/powerpoint/2010/main" xmlns="" val="582203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rot="267117">
            <a:off x="349605" y="583652"/>
            <a:ext cx="7467600" cy="1120067"/>
          </a:xfrm>
        </p:spPr>
        <p:txBody>
          <a:bodyPr/>
          <a:lstStyle/>
          <a:p>
            <a:r>
              <a:rPr lang="pl-PL" dirty="0" smtClean="0"/>
              <a:t>             </a:t>
            </a:r>
            <a:r>
              <a:rPr lang="pl-PL" sz="3200" b="1" dirty="0" smtClean="0">
                <a:solidFill>
                  <a:srgbClr val="FF0000"/>
                </a:solidFill>
              </a:rPr>
              <a:t>Kwietniowi głupcy</a:t>
            </a:r>
            <a:endParaRPr lang="pl-PL" sz="3200" b="1" dirty="0">
              <a:solidFill>
                <a:srgbClr val="FF0000"/>
              </a:solidFill>
            </a:endParaRPr>
          </a:p>
        </p:txBody>
      </p:sp>
      <p:pic>
        <p:nvPicPr>
          <p:cNvPr id="3074" name="Picture 2" descr="C:\Users\milos\Desktop\głupc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6112" y="1700808"/>
            <a:ext cx="6662191" cy="41792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5426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rot="21390928">
            <a:off x="487771" y="273708"/>
            <a:ext cx="7467600" cy="2148989"/>
          </a:xfrm>
        </p:spPr>
        <p:txBody>
          <a:bodyPr>
            <a:normAutofit fontScale="90000"/>
          </a:bodyPr>
          <a:lstStyle/>
          <a:p>
            <a:r>
              <a:rPr lang="pl-PL" b="1" dirty="0">
                <a:solidFill>
                  <a:srgbClr val="FF0000"/>
                </a:solidFill>
                <a:latin typeface="Arial"/>
              </a:rPr>
              <a:t>W krajach anglojęzycznych 1 kwietnia jest nazywany „Dniem Głupców” (April Fools’ Day lub All Fools’ Day</a:t>
            </a:r>
            <a:r>
              <a:rPr lang="pl-PL" b="1" dirty="0" smtClean="0">
                <a:solidFill>
                  <a:srgbClr val="FF0000"/>
                </a:solidFill>
                <a:latin typeface="Arial"/>
              </a:rPr>
              <a:t>).</a:t>
            </a:r>
            <a:br>
              <a:rPr lang="pl-PL" b="1" dirty="0" smtClean="0">
                <a:solidFill>
                  <a:srgbClr val="FF0000"/>
                </a:solidFill>
                <a:latin typeface="Arial"/>
              </a:rPr>
            </a:br>
            <a:endParaRPr lang="pl-PL" b="1" dirty="0">
              <a:solidFill>
                <a:srgbClr val="FF0000"/>
              </a:solidFill>
            </a:endParaRPr>
          </a:p>
        </p:txBody>
      </p:sp>
      <p:pic>
        <p:nvPicPr>
          <p:cNvPr id="2050" name="Picture 2" descr="C:\Users\milos\Desktop\aprils-fool-day-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2132856"/>
            <a:ext cx="5472610" cy="35562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4535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5066" y="1565705"/>
            <a:ext cx="7467600" cy="4873752"/>
          </a:xfrm>
        </p:spPr>
        <p:txBody>
          <a:bodyPr>
            <a:normAutofit/>
          </a:bodyPr>
          <a:lstStyle/>
          <a:p>
            <a:r>
              <a:rPr lang="pl-PL" sz="2800" b="1" dirty="0">
                <a:solidFill>
                  <a:srgbClr val="000000"/>
                </a:solidFill>
                <a:latin typeface="Comic Sans MS" panose="030F0702030302020204" pitchFamily="66" charset="0"/>
              </a:rPr>
              <a:t>W Niemczech Prima Aprilis to Aprilscherz, czyli "</a:t>
            </a:r>
            <a:r>
              <a:rPr lang="pl-PL" sz="2800" b="1" dirty="0" smtClean="0">
                <a:solidFill>
                  <a:srgbClr val="000000"/>
                </a:solidFill>
                <a:latin typeface="Comic Sans MS" panose="030F0702030302020204" pitchFamily="66" charset="0"/>
              </a:rPr>
              <a:t>kwietniowy </a:t>
            </a:r>
            <a:r>
              <a:rPr lang="pl-PL" sz="2800" b="1" dirty="0">
                <a:solidFill>
                  <a:srgbClr val="000000"/>
                </a:solidFill>
                <a:latin typeface="Comic Sans MS" panose="030F0702030302020204" pitchFamily="66" charset="0"/>
              </a:rPr>
              <a:t>żart</a:t>
            </a:r>
            <a:r>
              <a:rPr lang="pl-PL" sz="2800" b="1" dirty="0" smtClean="0">
                <a:solidFill>
                  <a:srgbClr val="000000"/>
                </a:solidFill>
                <a:latin typeface="Comic Sans MS" panose="030F0702030302020204" pitchFamily="66" charset="0"/>
              </a:rPr>
              <a:t>".</a:t>
            </a:r>
          </a:p>
          <a:p>
            <a:endParaRPr lang="pl-PL" sz="2800" b="1" dirty="0">
              <a:solidFill>
                <a:srgbClr val="000000"/>
              </a:solidFill>
              <a:latin typeface="Comic Sans MS" panose="030F0702030302020204" pitchFamily="66" charset="0"/>
            </a:endParaRPr>
          </a:p>
          <a:p>
            <a:r>
              <a:rPr lang="pl-PL" sz="2800" b="1" dirty="0" smtClean="0">
                <a:solidFill>
                  <a:srgbClr val="000000"/>
                </a:solidFill>
                <a:latin typeface="Comic Sans MS" panose="030F0702030302020204" pitchFamily="66" charset="0"/>
              </a:rPr>
              <a:t>We Włoszech to </a:t>
            </a:r>
            <a:r>
              <a:rPr lang="pl-PL" sz="2800" b="1" i="1" dirty="0" smtClean="0">
                <a:latin typeface="Comic Sans MS" panose="030F0702030302020204" pitchFamily="66" charset="0"/>
              </a:rPr>
              <a:t>pesce </a:t>
            </a:r>
            <a:r>
              <a:rPr lang="pl-PL" sz="2800" b="1" i="1" dirty="0">
                <a:latin typeface="Comic Sans MS" panose="030F0702030302020204" pitchFamily="66" charset="0"/>
              </a:rPr>
              <a:t>d’aprile </a:t>
            </a:r>
            <a:r>
              <a:rPr lang="pl-PL" sz="2800" b="1" dirty="0">
                <a:latin typeface="Comic Sans MS" panose="030F0702030302020204" pitchFamily="66" charset="0"/>
              </a:rPr>
              <a:t>(wł.) </a:t>
            </a:r>
            <a:r>
              <a:rPr lang="pl-PL" sz="2800" b="1" dirty="0" smtClean="0">
                <a:latin typeface="Comic Sans MS" panose="030F0702030302020204" pitchFamily="66" charset="0"/>
              </a:rPr>
              <a:t>(dzień </a:t>
            </a:r>
            <a:r>
              <a:rPr lang="pl-PL" sz="2800" b="1" dirty="0">
                <a:latin typeface="Comic Sans MS" panose="030F0702030302020204" pitchFamily="66" charset="0"/>
              </a:rPr>
              <a:t>kwietniowej ryby</a:t>
            </a:r>
            <a:r>
              <a:rPr lang="pl-PL" sz="2800" b="1" dirty="0" smtClean="0">
                <a:latin typeface="Comic Sans MS" panose="030F0702030302020204" pitchFamily="66" charset="0"/>
              </a:rPr>
              <a:t>’).</a:t>
            </a:r>
            <a:r>
              <a:rPr lang="pl-PL" sz="2800" b="1" dirty="0">
                <a:latin typeface="Comic Sans MS" panose="030F0702030302020204" pitchFamily="66" charset="0"/>
              </a:rPr>
              <a:t> </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897287">
            <a:off x="4809804" y="4131886"/>
            <a:ext cx="2895600" cy="17270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5444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sz="3200" b="1" dirty="0" smtClean="0">
                <a:solidFill>
                  <a:srgbClr val="FF0000"/>
                </a:solidFill>
                <a:latin typeface="Britannic Bold" panose="020B0903060703020204" pitchFamily="34" charset="0"/>
              </a:rPr>
              <a:t>Prima aprilis w polsce</a:t>
            </a:r>
            <a:endParaRPr lang="pl-PL" sz="3200" b="1" dirty="0">
              <a:solidFill>
                <a:srgbClr val="FF0000"/>
              </a:solidFill>
              <a:latin typeface="Britannic Bold" panose="020B0903060703020204" pitchFamily="34" charset="0"/>
            </a:endParaRPr>
          </a:p>
        </p:txBody>
      </p:sp>
      <p:sp>
        <p:nvSpPr>
          <p:cNvPr id="3" name="Symbol zastępczy zawartości 2"/>
          <p:cNvSpPr>
            <a:spLocks noGrp="1"/>
          </p:cNvSpPr>
          <p:nvPr>
            <p:ph idx="1"/>
          </p:nvPr>
        </p:nvSpPr>
        <p:spPr/>
        <p:txBody>
          <a:bodyPr>
            <a:normAutofit fontScale="92500" lnSpcReduction="10000"/>
          </a:bodyPr>
          <a:lstStyle/>
          <a:p>
            <a:r>
              <a:rPr lang="pl-PL" sz="2800" b="1" dirty="0" smtClean="0">
                <a:latin typeface="Comic Sans MS" panose="030F0702030302020204" pitchFamily="66" charset="0"/>
              </a:rPr>
              <a:t>   Obyczaj </a:t>
            </a:r>
            <a:r>
              <a:rPr lang="pl-PL" sz="2800" b="1" dirty="0">
                <a:latin typeface="Comic Sans MS" panose="030F0702030302020204" pitchFamily="66" charset="0"/>
              </a:rPr>
              <a:t>ten dotarł do Polski z Europy Zachodniej przez Niemcy w epoce nowożytnej w XVI wieku. W XVII został już uznany za „modę staroletnią”, zaczął on być wtedy obchodzony w podobnej formie, w jakiej występuje do </a:t>
            </a:r>
            <a:r>
              <a:rPr lang="pl-PL" sz="2800" b="1" dirty="0" smtClean="0">
                <a:latin typeface="Comic Sans MS" panose="030F0702030302020204" pitchFamily="66" charset="0"/>
              </a:rPr>
              <a:t>dzisiaj. </a:t>
            </a:r>
            <a:r>
              <a:rPr lang="pl-PL" sz="2800" b="1" dirty="0" smtClean="0">
                <a:solidFill>
                  <a:srgbClr val="000000"/>
                </a:solidFill>
                <a:latin typeface="Comic Sans MS" panose="030F0702030302020204" pitchFamily="66" charset="0"/>
              </a:rPr>
              <a:t>Ludowe przysłowie </a:t>
            </a:r>
            <a:r>
              <a:rPr lang="pl-PL" sz="2800" b="1" dirty="0">
                <a:solidFill>
                  <a:srgbClr val="000000"/>
                </a:solidFill>
                <a:latin typeface="Comic Sans MS" panose="030F0702030302020204" pitchFamily="66" charset="0"/>
              </a:rPr>
              <a:t>o tym dniu </a:t>
            </a:r>
            <a:r>
              <a:rPr lang="pl-PL" sz="2800" b="1" dirty="0" smtClean="0">
                <a:solidFill>
                  <a:srgbClr val="000000"/>
                </a:solidFill>
                <a:latin typeface="Comic Sans MS" panose="030F0702030302020204" pitchFamily="66" charset="0"/>
              </a:rPr>
              <a:t>każe </a:t>
            </a:r>
            <a:r>
              <a:rPr lang="pl-PL" sz="2800" b="1" dirty="0">
                <a:solidFill>
                  <a:srgbClr val="000000"/>
                </a:solidFill>
                <a:latin typeface="Comic Sans MS" panose="030F0702030302020204" pitchFamily="66" charset="0"/>
              </a:rPr>
              <a:t>pamiętać, iż w „Prima aprilis: nie czytaj, nie słuchaj, bo się omylisz</a:t>
            </a:r>
            <a:r>
              <a:rPr lang="pl-PL" sz="2800" b="1" dirty="0" smtClean="0">
                <a:solidFill>
                  <a:srgbClr val="000000"/>
                </a:solidFill>
                <a:latin typeface="Comic Sans MS" panose="030F0702030302020204" pitchFamily="66" charset="0"/>
              </a:rPr>
              <a:t>”</a:t>
            </a:r>
            <a:r>
              <a:rPr lang="pl-PL" sz="2800" b="1" dirty="0" smtClean="0">
                <a:latin typeface="Comic Sans MS" panose="030F0702030302020204" pitchFamily="66" charset="0"/>
              </a:rPr>
              <a:t>.</a:t>
            </a:r>
            <a:endParaRPr lang="pl-PL" sz="2800" b="1" dirty="0">
              <a:latin typeface="Comic Sans MS" panose="030F0702030302020204" pitchFamily="66" charset="0"/>
            </a:endParaRPr>
          </a:p>
        </p:txBody>
      </p:sp>
    </p:spTree>
    <p:extLst>
      <p:ext uri="{BB962C8B-B14F-4D97-AF65-F5344CB8AC3E}">
        <p14:creationId xmlns:p14="http://schemas.microsoft.com/office/powerpoint/2010/main" xmlns="" val="172656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sz="3200" dirty="0">
              <a:latin typeface="Arial"/>
            </a:endParaRPr>
          </a:p>
          <a:p>
            <a:r>
              <a:rPr lang="pl-PL" sz="3200" b="1" dirty="0" smtClean="0">
                <a:latin typeface="Comic Sans MS" panose="030F0702030302020204" pitchFamily="66" charset="0"/>
              </a:rPr>
              <a:t>  Dziś </a:t>
            </a:r>
            <a:r>
              <a:rPr lang="pl-PL" sz="3200" b="1" dirty="0">
                <a:latin typeface="Comic Sans MS" panose="030F0702030302020204" pitchFamily="66" charset="0"/>
              </a:rPr>
              <a:t>pierwszy kwietnia obchodzimy jako dzień radosny, w którym celowo próbuje się wprowadzić innych w </a:t>
            </a:r>
            <a:r>
              <a:rPr lang="pl-PL" sz="3200" b="1" dirty="0" smtClean="0">
                <a:latin typeface="Comic Sans MS" panose="030F0702030302020204" pitchFamily="66" charset="0"/>
              </a:rPr>
              <a:t>błąd.</a:t>
            </a:r>
            <a:r>
              <a:rPr lang="pl-PL" sz="3200" dirty="0">
                <a:solidFill>
                  <a:srgbClr val="000000"/>
                </a:solidFill>
                <a:latin typeface="Arial"/>
              </a:rPr>
              <a:t> </a:t>
            </a:r>
            <a:endParaRPr lang="pl-PL" sz="3200" b="1" dirty="0">
              <a:latin typeface="Comic Sans MS" panose="030F0702030302020204" pitchFamily="66" charset="0"/>
            </a:endParaRPr>
          </a:p>
        </p:txBody>
      </p:sp>
    </p:spTree>
    <p:extLst>
      <p:ext uri="{BB962C8B-B14F-4D97-AF65-F5344CB8AC3E}">
        <p14:creationId xmlns:p14="http://schemas.microsoft.com/office/powerpoint/2010/main" xmlns="" val="2266103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sz="3600" b="1" dirty="0" smtClean="0">
                <a:solidFill>
                  <a:srgbClr val="FF0000"/>
                </a:solidFill>
                <a:latin typeface="Britannic Bold" panose="020B0903060703020204" pitchFamily="34" charset="0"/>
              </a:rPr>
              <a:t>Słynne żarty i kawały</a:t>
            </a:r>
            <a:endParaRPr lang="pl-PL" sz="3600" b="1" dirty="0">
              <a:solidFill>
                <a:srgbClr val="FF0000"/>
              </a:solidFill>
              <a:latin typeface="Britannic Bold" panose="020B0903060703020204" pitchFamily="34" charset="0"/>
            </a:endParaRPr>
          </a:p>
        </p:txBody>
      </p:sp>
      <p:sp>
        <p:nvSpPr>
          <p:cNvPr id="3" name="Symbol zastępczy zawartości 2"/>
          <p:cNvSpPr>
            <a:spLocks noGrp="1"/>
          </p:cNvSpPr>
          <p:nvPr>
            <p:ph idx="1"/>
          </p:nvPr>
        </p:nvSpPr>
        <p:spPr/>
        <p:txBody>
          <a:bodyPr>
            <a:normAutofit/>
          </a:bodyPr>
          <a:lstStyle/>
          <a:p>
            <a:pPr fontAlgn="base">
              <a:buFont typeface="Arial"/>
              <a:buChar char="•"/>
            </a:pPr>
            <a:r>
              <a:rPr lang="pl-PL" sz="2800" b="1" dirty="0">
                <a:latin typeface="Comic Sans MS" panose="030F0702030302020204" pitchFamily="66" charset="0"/>
              </a:rPr>
              <a:t>Pierwszego kwietnia w roku 1844, w Dublinie miał pojawić się pociąg, który zabierze wszystkich chętnych za darmo do popularnej, wypoczynkowej miejscowości nadmorskiej w Irlandii. Zebrały się prawdziwe tłumy, a gdy okazało się, że to tylko żart wybuchły zamieszki, które trwały prawie tydzień.</a:t>
            </a:r>
          </a:p>
          <a:p>
            <a:endParaRPr lang="pl-PL" sz="2800" dirty="0"/>
          </a:p>
        </p:txBody>
      </p:sp>
    </p:spTree>
    <p:extLst>
      <p:ext uri="{BB962C8B-B14F-4D97-AF65-F5344CB8AC3E}">
        <p14:creationId xmlns:p14="http://schemas.microsoft.com/office/powerpoint/2010/main" xmlns="" val="3646943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fontAlgn="base"/>
            <a:r>
              <a:rPr lang="pl-PL" sz="2800" b="1" dirty="0" smtClean="0">
                <a:latin typeface="Comic Sans MS" panose="030F0702030302020204" pitchFamily="66" charset="0"/>
              </a:rPr>
              <a:t>W </a:t>
            </a:r>
            <a:r>
              <a:rPr lang="pl-PL" sz="2800" b="1" dirty="0">
                <a:latin typeface="Comic Sans MS" panose="030F0702030302020204" pitchFamily="66" charset="0"/>
              </a:rPr>
              <a:t>roku 1986 firma BMW ogłosiła początek sprzedaży aut, w których możliwa jest zmiana położenia kierownicy z lewej strony na prawą, za pomocą jednego przycisku. W ciągu jednego popołudnia zebrano kilkaset zamówień.</a:t>
            </a:r>
          </a:p>
          <a:p>
            <a:endParaRPr lang="pl-PL" sz="3200" dirty="0"/>
          </a:p>
        </p:txBody>
      </p:sp>
    </p:spTree>
    <p:extLst>
      <p:ext uri="{BB962C8B-B14F-4D97-AF65-F5344CB8AC3E}">
        <p14:creationId xmlns:p14="http://schemas.microsoft.com/office/powerpoint/2010/main" xmlns="" val="509063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2960" y="1145295"/>
            <a:ext cx="7520940" cy="3579849"/>
          </a:xfrm>
        </p:spPr>
        <p:txBody>
          <a:bodyPr/>
          <a:lstStyle/>
          <a:p>
            <a:r>
              <a:rPr lang="pl-PL" dirty="0">
                <a:solidFill>
                  <a:srgbClr val="000000"/>
                </a:solidFill>
                <a:latin typeface="Arial"/>
              </a:rPr>
              <a:t> </a:t>
            </a:r>
            <a:r>
              <a:rPr lang="pl-PL" dirty="0" smtClean="0">
                <a:solidFill>
                  <a:srgbClr val="000000"/>
                </a:solidFill>
                <a:latin typeface="Arial"/>
              </a:rPr>
              <a:t>     </a:t>
            </a:r>
            <a:r>
              <a:rPr lang="pl-PL" sz="2800" b="1" dirty="0" smtClean="0">
                <a:solidFill>
                  <a:srgbClr val="000000"/>
                </a:solidFill>
                <a:latin typeface="Comic Sans MS" panose="030F0702030302020204" pitchFamily="66" charset="0"/>
              </a:rPr>
              <a:t>W 1962 </a:t>
            </a:r>
            <a:r>
              <a:rPr lang="pl-PL" sz="2800" b="1" dirty="0">
                <a:solidFill>
                  <a:srgbClr val="000000"/>
                </a:solidFill>
                <a:latin typeface="Comic Sans MS" panose="030F0702030302020204" pitchFamily="66" charset="0"/>
              </a:rPr>
              <a:t>roku w szwedzkiej telewizji, wówczas tylko z jednym kanałem czarno-białym, „ekspert” ogłosił na wizji, że dzięki najnowszej technologii widzowie mogą uzyskać obraz kolorowy. Wystarczy tylko nałożyć nylonową pończochę na </a:t>
            </a:r>
            <a:r>
              <a:rPr lang="pl-PL" sz="2800" b="1" dirty="0" smtClean="0">
                <a:solidFill>
                  <a:srgbClr val="000000"/>
                </a:solidFill>
                <a:latin typeface="Comic Sans MS" panose="030F0702030302020204" pitchFamily="66" charset="0"/>
              </a:rPr>
              <a:t>telewizor</a:t>
            </a:r>
            <a:r>
              <a:rPr lang="pl-PL" sz="2800" dirty="0" smtClean="0">
                <a:solidFill>
                  <a:srgbClr val="000000"/>
                </a:solidFill>
                <a:latin typeface="Arial"/>
              </a:rPr>
              <a:t>.</a:t>
            </a:r>
            <a:endParaRPr lang="pl-PL" sz="2800" dirty="0"/>
          </a:p>
        </p:txBody>
      </p:sp>
    </p:spTree>
    <p:extLst>
      <p:ext uri="{BB962C8B-B14F-4D97-AF65-F5344CB8AC3E}">
        <p14:creationId xmlns:p14="http://schemas.microsoft.com/office/powerpoint/2010/main" xmlns="" val="3923289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fontAlgn="base"/>
            <a:r>
              <a:rPr lang="pl-PL" sz="2800" b="1" dirty="0" smtClean="0">
                <a:latin typeface="Comic Sans MS" panose="030F0702030302020204" pitchFamily="66" charset="0"/>
              </a:rPr>
              <a:t>W </a:t>
            </a:r>
            <a:r>
              <a:rPr lang="pl-PL" sz="2800" b="1" dirty="0">
                <a:latin typeface="Comic Sans MS" panose="030F0702030302020204" pitchFamily="66" charset="0"/>
              </a:rPr>
              <a:t>roku 1958 w Dzienniku Bałtyckim pojawił się wpis mówiący, że od pierwszego kwietnia </a:t>
            </a:r>
            <a:r>
              <a:rPr lang="pl-PL" sz="2800" b="1" dirty="0" smtClean="0">
                <a:latin typeface="Comic Sans MS" panose="030F0702030302020204" pitchFamily="66" charset="0"/>
              </a:rPr>
              <a:t>na Dworcu </a:t>
            </a:r>
            <a:r>
              <a:rPr lang="pl-PL" sz="2800" b="1" dirty="0">
                <a:latin typeface="Comic Sans MS" panose="030F0702030302020204" pitchFamily="66" charset="0"/>
              </a:rPr>
              <a:t>Głównym w Gdańsku, w jednym z kiosków, rozpocznie się sprzedaż napoju Coca-Cola. Zainteresowanie była niemal tak duże jak rozczarowanie, gdy okazało się, że to tyko żart.</a:t>
            </a:r>
            <a:endParaRPr lang="pl-PL" sz="2800" b="1" i="0" dirty="0">
              <a:effectLst/>
              <a:latin typeface="Comic Sans MS" panose="030F0702030302020204" pitchFamily="66" charset="0"/>
            </a:endParaRPr>
          </a:p>
        </p:txBody>
      </p:sp>
    </p:spTree>
    <p:extLst>
      <p:ext uri="{BB962C8B-B14F-4D97-AF65-F5344CB8AC3E}">
        <p14:creationId xmlns:p14="http://schemas.microsoft.com/office/powerpoint/2010/main" xmlns="" val="378518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C00000"/>
                </a:solidFill>
                <a:latin typeface="Arial Rounded MT Bold" panose="020F0704030504030204" pitchFamily="34" charset="0"/>
              </a:rPr>
              <a:t>        </a:t>
            </a:r>
            <a:r>
              <a:rPr lang="pl-PL" sz="3600" b="1" dirty="0" smtClean="0">
                <a:solidFill>
                  <a:srgbClr val="C00000"/>
                </a:solidFill>
                <a:latin typeface="Britannic Bold" panose="020B0903060703020204" pitchFamily="34" charset="0"/>
              </a:rPr>
              <a:t>Co to jest prima aprilis?</a:t>
            </a:r>
            <a:endParaRPr lang="pl-PL" sz="3600" b="1" dirty="0">
              <a:solidFill>
                <a:srgbClr val="C00000"/>
              </a:solidFill>
              <a:latin typeface="Britannic Bold" panose="020B0903060703020204" pitchFamily="34" charset="0"/>
            </a:endParaRPr>
          </a:p>
        </p:txBody>
      </p:sp>
      <p:sp>
        <p:nvSpPr>
          <p:cNvPr id="3" name="Symbol zastępczy zawartości 2"/>
          <p:cNvSpPr>
            <a:spLocks noGrp="1"/>
          </p:cNvSpPr>
          <p:nvPr>
            <p:ph idx="1"/>
          </p:nvPr>
        </p:nvSpPr>
        <p:spPr>
          <a:xfrm>
            <a:off x="457200" y="1600200"/>
            <a:ext cx="7467600" cy="3845024"/>
          </a:xfrm>
        </p:spPr>
        <p:txBody>
          <a:bodyPr>
            <a:noAutofit/>
          </a:bodyPr>
          <a:lstStyle/>
          <a:p>
            <a:r>
              <a:rPr lang="pl-PL" sz="2800" b="1" dirty="0" smtClean="0">
                <a:latin typeface="Comic Sans MS" panose="030F0702030302020204" pitchFamily="66" charset="0"/>
              </a:rPr>
              <a:t>   Jest </a:t>
            </a:r>
            <a:r>
              <a:rPr lang="pl-PL" sz="2800" b="1" dirty="0">
                <a:latin typeface="Comic Sans MS" panose="030F0702030302020204" pitchFamily="66" charset="0"/>
              </a:rPr>
              <a:t>to obyczaj związany z pierwszym dniem kwietnia, </a:t>
            </a:r>
            <a:r>
              <a:rPr lang="pl-PL" sz="2800" b="1" dirty="0" smtClean="0">
                <a:latin typeface="Comic Sans MS" panose="030F0702030302020204" pitchFamily="66" charset="0"/>
              </a:rPr>
              <a:t>inaczej pierwszy kwietnia. Obchodzony </a:t>
            </a:r>
            <a:r>
              <a:rPr lang="pl-PL" sz="2800" b="1" dirty="0">
                <a:latin typeface="Comic Sans MS" panose="030F0702030302020204" pitchFamily="66" charset="0"/>
              </a:rPr>
              <a:t>w wielu krajach świata. Polega on na robieniu żartów, celowym wprowadzaniu w błąd by inni uwierzyli w coś nieprawdziwego. Tego dnia w wielu mediach pojawiają się różne </a:t>
            </a:r>
            <a:r>
              <a:rPr lang="pl-PL" sz="2800" b="1" dirty="0" smtClean="0">
                <a:latin typeface="Comic Sans MS" panose="030F0702030302020204" pitchFamily="66" charset="0"/>
              </a:rPr>
              <a:t>żartobliwe informacje.</a:t>
            </a:r>
            <a:endParaRPr lang="pl-PL" sz="2800" b="1" dirty="0">
              <a:latin typeface="Comic Sans MS" panose="030F0702030302020204" pitchFamily="66" charset="0"/>
            </a:endParaRPr>
          </a:p>
        </p:txBody>
      </p:sp>
    </p:spTree>
    <p:extLst>
      <p:ext uri="{BB962C8B-B14F-4D97-AF65-F5344CB8AC3E}">
        <p14:creationId xmlns:p14="http://schemas.microsoft.com/office/powerpoint/2010/main" xmlns="" val="3209331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fontAlgn="base">
              <a:buFont typeface="Arial"/>
              <a:buChar char="•"/>
            </a:pPr>
            <a:r>
              <a:rPr lang="pl-PL" sz="2800" b="1" dirty="0">
                <a:latin typeface="Comic Sans MS" panose="030F0702030302020204" pitchFamily="66" charset="0"/>
              </a:rPr>
              <a:t>W roku 2007 w Afganistanie ogłoszono, że firma McDonald odbuduje kilka ogromnych pomników tamtejszych świętych, zniszczonych wcześniej przez Talibów. Jedynym warunkiem było to, że od tej pory głównym symbolem na nich umieszczonym będzie logo McDonalda. W odpowiedzi tubylcy zniszczyli kilka kolejnych pomników</a:t>
            </a:r>
            <a:r>
              <a:rPr lang="pl-PL" sz="2800" dirty="0">
                <a:latin typeface="Open Sans"/>
              </a:rPr>
              <a:t>.</a:t>
            </a:r>
            <a:endParaRPr lang="pl-PL" sz="2800" b="0" i="0" dirty="0">
              <a:effectLst/>
              <a:latin typeface="Open Sans"/>
            </a:endParaRPr>
          </a:p>
        </p:txBody>
      </p:sp>
    </p:spTree>
    <p:extLst>
      <p:ext uri="{BB962C8B-B14F-4D97-AF65-F5344CB8AC3E}">
        <p14:creationId xmlns:p14="http://schemas.microsoft.com/office/powerpoint/2010/main" xmlns="" val="2945742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sz="4400" dirty="0">
              <a:solidFill>
                <a:srgbClr val="FF0000"/>
              </a:solidFill>
              <a:latin typeface="Broadway" panose="04040905080B02020502" pitchFamily="82" charset="0"/>
            </a:endParaRPr>
          </a:p>
        </p:txBody>
      </p:sp>
      <p:sp>
        <p:nvSpPr>
          <p:cNvPr id="3" name="Symbol zastępczy zawartości 2"/>
          <p:cNvSpPr>
            <a:spLocks noGrp="1"/>
          </p:cNvSpPr>
          <p:nvPr>
            <p:ph idx="1"/>
          </p:nvPr>
        </p:nvSpPr>
        <p:spPr/>
        <p:txBody>
          <a:bodyPr>
            <a:normAutofit fontScale="92500" lnSpcReduction="10000"/>
          </a:bodyPr>
          <a:lstStyle/>
          <a:p>
            <a:pPr fontAlgn="base">
              <a:buFont typeface="Arial"/>
              <a:buChar char="•"/>
            </a:pPr>
            <a:r>
              <a:rPr lang="pl-PL" sz="3200" b="1" dirty="0">
                <a:latin typeface="Comic Sans MS" panose="030F0702030302020204" pitchFamily="66" charset="0"/>
              </a:rPr>
              <a:t>Google, a w zasadzie jego pracownicy, słynie z pomysłowych dowcipów. W roku 2007 ogłoszono powstanie nowej funkcji o nazwie – </a:t>
            </a:r>
            <a:r>
              <a:rPr lang="pl-PL" sz="3200" b="1" dirty="0" err="1">
                <a:latin typeface="Comic Sans MS" panose="030F0702030302020204" pitchFamily="66" charset="0"/>
              </a:rPr>
              <a:t>Gmail</a:t>
            </a:r>
            <a:r>
              <a:rPr lang="pl-PL" sz="3200" b="1" dirty="0">
                <a:latin typeface="Comic Sans MS" panose="030F0702030302020204" pitchFamily="66" charset="0"/>
              </a:rPr>
              <a:t> Paper. Od teraz każdy kto wyrazi na to zgodę, może otrzymywać przychodzące do niego maile w wersji papierowej.</a:t>
            </a:r>
          </a:p>
          <a:p>
            <a:pPr fontAlgn="base"/>
            <a:endParaRPr lang="pl-PL" b="1" i="0" cap="all" dirty="0">
              <a:solidFill>
                <a:srgbClr val="3D1919"/>
              </a:solidFill>
              <a:effectLst/>
              <a:latin typeface="Open Sans"/>
            </a:endParaRPr>
          </a:p>
        </p:txBody>
      </p:sp>
    </p:spTree>
    <p:extLst>
      <p:ext uri="{BB962C8B-B14F-4D97-AF65-F5344CB8AC3E}">
        <p14:creationId xmlns:p14="http://schemas.microsoft.com/office/powerpoint/2010/main" xmlns="" val="497265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C00000"/>
                </a:solidFill>
              </a:rPr>
              <a:t>    </a:t>
            </a:r>
            <a:endParaRPr lang="pl-PL" b="1" dirty="0">
              <a:solidFill>
                <a:srgbClr val="C00000"/>
              </a:solidFill>
            </a:endParaRPr>
          </a:p>
        </p:txBody>
      </p:sp>
      <p:sp>
        <p:nvSpPr>
          <p:cNvPr id="3" name="Symbol zastępczy zawartości 2"/>
          <p:cNvSpPr>
            <a:spLocks noGrp="1"/>
          </p:cNvSpPr>
          <p:nvPr>
            <p:ph idx="1"/>
          </p:nvPr>
        </p:nvSpPr>
        <p:spPr>
          <a:xfrm>
            <a:off x="899592" y="1124744"/>
            <a:ext cx="7520940" cy="3579849"/>
          </a:xfrm>
        </p:spPr>
        <p:txBody>
          <a:bodyPr/>
          <a:lstStyle/>
          <a:p>
            <a:r>
              <a:rPr lang="pl-PL" sz="2400" b="1" dirty="0">
                <a:solidFill>
                  <a:srgbClr val="000000"/>
                </a:solidFill>
                <a:latin typeface="Comic Sans MS" panose="030F0702030302020204" pitchFamily="66" charset="0"/>
              </a:rPr>
              <a:t>A </a:t>
            </a:r>
            <a:r>
              <a:rPr lang="pl-PL" sz="2400" b="1" dirty="0" smtClean="0">
                <a:solidFill>
                  <a:srgbClr val="000000"/>
                </a:solidFill>
                <a:latin typeface="Comic Sans MS" panose="030F0702030302020204" pitchFamily="66" charset="0"/>
              </a:rPr>
              <a:t>wy już wymyśliliście żart </a:t>
            </a:r>
            <a:r>
              <a:rPr lang="pl-PL" sz="2400" b="1" dirty="0">
                <a:solidFill>
                  <a:srgbClr val="000000"/>
                </a:solidFill>
                <a:latin typeface="Comic Sans MS" panose="030F0702030302020204" pitchFamily="66" charset="0"/>
              </a:rPr>
              <a:t>na </a:t>
            </a:r>
            <a:r>
              <a:rPr lang="pl-PL" sz="2400" b="1" dirty="0" smtClean="0">
                <a:solidFill>
                  <a:srgbClr val="000000"/>
                </a:solidFill>
                <a:latin typeface="Comic Sans MS" panose="030F0702030302020204" pitchFamily="66" charset="0"/>
              </a:rPr>
              <a:t>1 </a:t>
            </a:r>
            <a:r>
              <a:rPr lang="pl-PL" sz="2400" b="1" dirty="0">
                <a:solidFill>
                  <a:srgbClr val="000000"/>
                </a:solidFill>
                <a:latin typeface="Comic Sans MS" panose="030F0702030302020204" pitchFamily="66" charset="0"/>
              </a:rPr>
              <a:t>kwietnia? </a:t>
            </a:r>
            <a:endParaRPr lang="pl-PL" sz="2400" b="1" dirty="0" smtClean="0">
              <a:solidFill>
                <a:srgbClr val="000000"/>
              </a:solidFill>
              <a:latin typeface="Comic Sans MS" panose="030F0702030302020204" pitchFamily="66" charset="0"/>
            </a:endParaRPr>
          </a:p>
          <a:p>
            <a:endParaRPr lang="pl-PL" b="1" dirty="0">
              <a:solidFill>
                <a:srgbClr val="000000"/>
              </a:solidFill>
              <a:latin typeface="Comic Sans MS" panose="030F0702030302020204" pitchFamily="66" charset="0"/>
            </a:endParaRPr>
          </a:p>
          <a:p>
            <a:r>
              <a:rPr lang="pl-PL" sz="2000" b="1" dirty="0" smtClean="0">
                <a:solidFill>
                  <a:srgbClr val="000000"/>
                </a:solidFill>
                <a:latin typeface="Comic Sans MS" panose="030F0702030302020204" pitchFamily="66" charset="0"/>
              </a:rPr>
              <a:t>Niezależnie </a:t>
            </a:r>
            <a:r>
              <a:rPr lang="pl-PL" sz="2000" b="1" dirty="0">
                <a:solidFill>
                  <a:srgbClr val="000000"/>
                </a:solidFill>
                <a:latin typeface="Comic Sans MS" panose="030F0702030302020204" pitchFamily="66" charset="0"/>
              </a:rPr>
              <a:t>od tego, czy obchodzicie Prima Aprilis po angielsku, niemiecku, francusku czy po polsku, pamiętajcie o jednym - </a:t>
            </a:r>
            <a:r>
              <a:rPr lang="pl-PL" sz="3200" b="1" dirty="0">
                <a:solidFill>
                  <a:srgbClr val="C00000"/>
                </a:solidFill>
                <a:latin typeface="Comic Sans MS" panose="030F0702030302020204" pitchFamily="66" charset="0"/>
              </a:rPr>
              <a:t>żarty na Prima Aprilis powinny śmieszyć obie strony! </a:t>
            </a:r>
            <a:br>
              <a:rPr lang="pl-PL" sz="3200" b="1" dirty="0">
                <a:solidFill>
                  <a:srgbClr val="C00000"/>
                </a:solidFill>
                <a:latin typeface="Comic Sans MS" panose="030F0702030302020204" pitchFamily="66" charset="0"/>
              </a:rPr>
            </a:br>
            <a:endParaRPr lang="pl-PL" sz="32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xmlns="" val="146599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rot="10800000">
            <a:off x="457200" y="908720"/>
            <a:ext cx="7467600" cy="792088"/>
          </a:xfrm>
        </p:spPr>
        <p:txBody>
          <a:bodyPr/>
          <a:lstStyle/>
          <a:p>
            <a:r>
              <a:rPr lang="pl-PL" dirty="0" smtClean="0"/>
              <a:t>      </a:t>
            </a:r>
            <a:r>
              <a:rPr lang="pl-PL" sz="3600" dirty="0" smtClean="0">
                <a:solidFill>
                  <a:srgbClr val="C00000"/>
                </a:solidFill>
                <a:latin typeface="Britannic Bold" panose="020B0903060703020204" pitchFamily="34" charset="0"/>
              </a:rPr>
              <a:t>Wesołego Prima aprilis!</a:t>
            </a:r>
            <a:endParaRPr lang="pl-PL" sz="3600" dirty="0">
              <a:solidFill>
                <a:srgbClr val="C00000"/>
              </a:solidFill>
              <a:latin typeface="Britannic Bold" panose="020B0903060703020204" pitchFamily="34"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624" y="1628800"/>
            <a:ext cx="5619750" cy="31623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06266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fontAlgn="base"/>
            <a:endParaRPr lang="pl-PL" b="1" dirty="0" smtClean="0">
              <a:latin typeface="Arial"/>
            </a:endParaRPr>
          </a:p>
          <a:p>
            <a:pPr algn="just" fontAlgn="base"/>
            <a:endParaRPr lang="pl-PL" b="1" dirty="0">
              <a:latin typeface="Arial"/>
            </a:endParaRPr>
          </a:p>
          <a:p>
            <a:pPr algn="just" fontAlgn="base"/>
            <a:endParaRPr lang="pl-PL" b="1" dirty="0" smtClean="0">
              <a:latin typeface="Arial"/>
            </a:endParaRPr>
          </a:p>
          <a:p>
            <a:pPr marL="0" indent="0" algn="just" fontAlgn="base">
              <a:buNone/>
            </a:pPr>
            <a:endParaRPr lang="pl-PL" b="1" dirty="0" smtClean="0">
              <a:latin typeface="Arial"/>
            </a:endParaRPr>
          </a:p>
          <a:p>
            <a:pPr algn="just" fontAlgn="base"/>
            <a:endParaRPr lang="pl-PL" b="1" dirty="0">
              <a:latin typeface="Arial"/>
            </a:endParaRPr>
          </a:p>
          <a:p>
            <a:pPr algn="just" fontAlgn="base"/>
            <a:r>
              <a:rPr lang="pl-PL" b="1" dirty="0" smtClean="0">
                <a:latin typeface="Arial"/>
              </a:rPr>
              <a:t>Literatura:</a:t>
            </a:r>
          </a:p>
          <a:p>
            <a:pPr algn="just" fontAlgn="base"/>
            <a:endParaRPr lang="pl-PL" dirty="0">
              <a:solidFill>
                <a:srgbClr val="666666"/>
              </a:solidFill>
              <a:latin typeface="Arial"/>
            </a:endParaRPr>
          </a:p>
          <a:p>
            <a:pPr algn="just" fontAlgn="base"/>
            <a:r>
              <a:rPr lang="pl-PL" sz="2000" b="0" dirty="0">
                <a:latin typeface="Comic Sans MS" panose="030F0702030302020204" pitchFamily="66" charset="0"/>
              </a:rPr>
              <a:t>Andrzej Chwalba, Tadeusz Czekalski, Marek Ferenc, Dobrochna Kałwa, Lidia Korczak., „Obyczaje w Polsce”., Warszawa: Wydawnictwo Naukowe PWN, </a:t>
            </a:r>
            <a:r>
              <a:rPr lang="pl-PL" sz="2000" b="0" dirty="0" smtClean="0">
                <a:latin typeface="Comic Sans MS" panose="030F0702030302020204" pitchFamily="66" charset="0"/>
              </a:rPr>
              <a:t>2005</a:t>
            </a:r>
            <a:endParaRPr lang="pl-PL" sz="2000" b="0" dirty="0">
              <a:latin typeface="Comic Sans MS" panose="030F0702030302020204" pitchFamily="66" charset="0"/>
            </a:endParaRPr>
          </a:p>
          <a:p>
            <a:endParaRPr lang="pl-PL" dirty="0"/>
          </a:p>
        </p:txBody>
      </p:sp>
    </p:spTree>
    <p:extLst>
      <p:ext uri="{BB962C8B-B14F-4D97-AF65-F5344CB8AC3E}">
        <p14:creationId xmlns:p14="http://schemas.microsoft.com/office/powerpoint/2010/main" xmlns="" val="66243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7467600" cy="4701136"/>
          </a:xfrm>
        </p:spPr>
        <p:txBody>
          <a:bodyPr>
            <a:normAutofit/>
          </a:bodyPr>
          <a:lstStyle/>
          <a:p>
            <a:pPr fontAlgn="base"/>
            <a:endParaRPr lang="pl-PL" sz="2800" dirty="0" smtClean="0">
              <a:latin typeface="Open Sans"/>
            </a:endParaRPr>
          </a:p>
          <a:p>
            <a:pPr fontAlgn="base"/>
            <a:r>
              <a:rPr lang="pl-PL" sz="2800" dirty="0" smtClean="0">
                <a:latin typeface="Open Sans"/>
              </a:rPr>
              <a:t>Jak </a:t>
            </a:r>
            <a:r>
              <a:rPr lang="pl-PL" sz="2800" dirty="0">
                <a:latin typeface="Open Sans"/>
              </a:rPr>
              <a:t>pisał nasz poeta </a:t>
            </a:r>
            <a:r>
              <a:rPr lang="pl-PL" sz="2800" b="1" dirty="0">
                <a:latin typeface="inherit"/>
              </a:rPr>
              <a:t>Wacław Potocki</a:t>
            </a:r>
            <a:r>
              <a:rPr lang="pl-PL" sz="2800" dirty="0" smtClean="0">
                <a:latin typeface="Open Sans"/>
              </a:rPr>
              <a:t>:</a:t>
            </a:r>
          </a:p>
          <a:p>
            <a:pPr fontAlgn="base"/>
            <a:endParaRPr lang="pl-PL" sz="2800" dirty="0">
              <a:latin typeface="Open Sans"/>
            </a:endParaRPr>
          </a:p>
          <a:p>
            <a:pPr algn="ctr" fontAlgn="base"/>
            <a:r>
              <a:rPr lang="pl-PL" sz="2800" b="1" i="1" dirty="0">
                <a:latin typeface="inherit"/>
              </a:rPr>
              <a:t>Prima aprilis albo najpierwszy dzień kwietnia.</a:t>
            </a:r>
            <a:br>
              <a:rPr lang="pl-PL" sz="2800" b="1" i="1" dirty="0">
                <a:latin typeface="inherit"/>
              </a:rPr>
            </a:br>
            <a:r>
              <a:rPr lang="pl-PL" sz="2800" b="1" i="1" dirty="0">
                <a:latin typeface="inherit"/>
              </a:rPr>
              <a:t>Do rozmaitych żartów moda staroletnia.</a:t>
            </a:r>
            <a:endParaRPr lang="pl-PL" sz="2800" b="1" dirty="0">
              <a:latin typeface="Open Sans"/>
            </a:endParaRPr>
          </a:p>
          <a:p>
            <a:pPr marL="0" indent="0">
              <a:buNone/>
            </a:pPr>
            <a:r>
              <a:rPr lang="pl-PL" sz="2800" b="1" dirty="0"/>
              <a:t/>
            </a:r>
            <a:br>
              <a:rPr lang="pl-PL" sz="2800" b="1" dirty="0"/>
            </a:br>
            <a:endParaRPr lang="pl-PL" sz="2800" b="1" i="0" dirty="0">
              <a:effectLst/>
              <a:latin typeface="Open Sans"/>
            </a:endParaRPr>
          </a:p>
        </p:txBody>
      </p:sp>
    </p:spTree>
    <p:extLst>
      <p:ext uri="{BB962C8B-B14F-4D97-AF65-F5344CB8AC3E}">
        <p14:creationId xmlns:p14="http://schemas.microsoft.com/office/powerpoint/2010/main" xmlns="" val="385185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04664"/>
            <a:ext cx="7467600" cy="1296144"/>
          </a:xfrm>
        </p:spPr>
        <p:txBody>
          <a:bodyPr>
            <a:normAutofit fontScale="90000"/>
          </a:bodyPr>
          <a:lstStyle/>
          <a:p>
            <a:r>
              <a:rPr lang="pl-PL" dirty="0" smtClean="0"/>
              <a:t>            </a:t>
            </a:r>
            <a:r>
              <a:rPr lang="pl-PL" sz="4000" b="1" dirty="0" smtClean="0">
                <a:solidFill>
                  <a:srgbClr val="C00000"/>
                </a:solidFill>
                <a:latin typeface="Britannic Bold" panose="020B0903060703020204" pitchFamily="34" charset="0"/>
              </a:rPr>
              <a:t>Historia prima aprilis</a:t>
            </a:r>
            <a:br>
              <a:rPr lang="pl-PL" sz="4000" b="1" dirty="0" smtClean="0">
                <a:solidFill>
                  <a:srgbClr val="C00000"/>
                </a:solidFill>
                <a:latin typeface="Britannic Bold" panose="020B0903060703020204" pitchFamily="34" charset="0"/>
              </a:rPr>
            </a:br>
            <a:r>
              <a:rPr lang="pl-PL" sz="4000" b="1" dirty="0" smtClean="0">
                <a:solidFill>
                  <a:srgbClr val="C00000"/>
                </a:solidFill>
                <a:latin typeface="Britannic Bold" panose="020B0903060703020204" pitchFamily="34" charset="0"/>
              </a:rPr>
              <a:t>    </a:t>
            </a:r>
            <a:endParaRPr lang="pl-PL" sz="4000" b="1" dirty="0">
              <a:solidFill>
                <a:srgbClr val="C00000"/>
              </a:solidFill>
              <a:latin typeface="Britannic Bold" panose="020B0903060703020204" pitchFamily="34" charset="0"/>
            </a:endParaRPr>
          </a:p>
        </p:txBody>
      </p:sp>
      <p:sp>
        <p:nvSpPr>
          <p:cNvPr id="5" name="Symbol zastępczy zawartości 4"/>
          <p:cNvSpPr>
            <a:spLocks noGrp="1"/>
          </p:cNvSpPr>
          <p:nvPr>
            <p:ph idx="1"/>
          </p:nvPr>
        </p:nvSpPr>
        <p:spPr/>
        <p:txBody>
          <a:bodyPr>
            <a:normAutofit/>
          </a:bodyPr>
          <a:lstStyle/>
          <a:p>
            <a:r>
              <a:rPr lang="pl-PL" sz="2800" b="1" dirty="0" smtClean="0">
                <a:latin typeface="Comic Sans MS" panose="030F0702030302020204" pitchFamily="66" charset="0"/>
              </a:rPr>
              <a:t>   Pochodzenie </a:t>
            </a:r>
            <a:r>
              <a:rPr lang="pl-PL" sz="2800" b="1" dirty="0">
                <a:latin typeface="Comic Sans MS" panose="030F0702030302020204" pitchFamily="66" charset="0"/>
              </a:rPr>
              <a:t>tego zwyczaju nie jest dokładnie wyjaśnione. Prima Aprilis zaczął być popularny w późnym średniowieczu. Prawdopodobnie nawiązuje on do dawnych starorzymskich </a:t>
            </a:r>
            <a:r>
              <a:rPr lang="pl-PL" sz="2800" b="1" dirty="0" smtClean="0">
                <a:latin typeface="Comic Sans MS" panose="030F0702030302020204" pitchFamily="66" charset="0"/>
              </a:rPr>
              <a:t>praktyk i ma związek ze zwyczajem obchodzonym na początku kwietnia na cześć bogini Ceres.</a:t>
            </a:r>
            <a:r>
              <a:rPr lang="pl-PL" sz="2800" b="1" dirty="0">
                <a:latin typeface="Comic Sans MS" panose="030F0702030302020204" pitchFamily="66" charset="0"/>
              </a:rPr>
              <a:t> </a:t>
            </a:r>
          </a:p>
        </p:txBody>
      </p:sp>
    </p:spTree>
    <p:extLst>
      <p:ext uri="{BB962C8B-B14F-4D97-AF65-F5344CB8AC3E}">
        <p14:creationId xmlns:p14="http://schemas.microsoft.com/office/powerpoint/2010/main" xmlns="" val="2631701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solidFill>
                  <a:srgbClr val="C00000"/>
                </a:solidFill>
                <a:latin typeface="Britannic Bold" panose="020B0903060703020204" pitchFamily="34" charset="0"/>
              </a:rPr>
              <a:t>        </a:t>
            </a:r>
            <a:r>
              <a:rPr lang="pl-PL" b="1" dirty="0" smtClean="0">
                <a:solidFill>
                  <a:srgbClr val="FF0000"/>
                </a:solidFill>
                <a:latin typeface="Britannic Bold" panose="020B0903060703020204" pitchFamily="34" charset="0"/>
              </a:rPr>
              <a:t>Początki obyczaju sięgają Rzymu</a:t>
            </a:r>
            <a:endParaRPr lang="pl-PL" b="1" dirty="0">
              <a:solidFill>
                <a:srgbClr val="FF0000"/>
              </a:solidFill>
              <a:latin typeface="Britannic Bold" panose="020B0903060703020204" pitchFamily="34" charset="0"/>
            </a:endParaRPr>
          </a:p>
        </p:txBody>
      </p:sp>
      <p:sp>
        <p:nvSpPr>
          <p:cNvPr id="3" name="Symbol zastępczy zawartości 2"/>
          <p:cNvSpPr>
            <a:spLocks noGrp="1"/>
          </p:cNvSpPr>
          <p:nvPr>
            <p:ph idx="1"/>
          </p:nvPr>
        </p:nvSpPr>
        <p:spPr>
          <a:xfrm>
            <a:off x="755576" y="1052736"/>
            <a:ext cx="7520940" cy="3579849"/>
          </a:xfrm>
        </p:spPr>
        <p:txBody>
          <a:bodyPr>
            <a:normAutofit lnSpcReduction="10000"/>
          </a:bodyPr>
          <a:lstStyle/>
          <a:p>
            <a:r>
              <a:rPr lang="pl-PL" sz="2000" b="1" dirty="0" smtClean="0">
                <a:latin typeface="Comic Sans MS" panose="030F0702030302020204" pitchFamily="66" charset="0"/>
              </a:rPr>
              <a:t>   </a:t>
            </a:r>
            <a:r>
              <a:rPr lang="pl-PL" sz="2400" b="1" dirty="0" smtClean="0">
                <a:latin typeface="Comic Sans MS" panose="030F0702030302020204" pitchFamily="66" charset="0"/>
              </a:rPr>
              <a:t>Prawdopodobna </a:t>
            </a:r>
            <a:r>
              <a:rPr lang="pl-PL" sz="2400" b="1" dirty="0">
                <a:latin typeface="Comic Sans MS" panose="030F0702030302020204" pitchFamily="66" charset="0"/>
              </a:rPr>
              <a:t>wydaje się </a:t>
            </a:r>
            <a:r>
              <a:rPr lang="pl-PL" sz="2400" b="1" dirty="0" smtClean="0">
                <a:latin typeface="Comic Sans MS" panose="030F0702030302020204" pitchFamily="66" charset="0"/>
              </a:rPr>
              <a:t>też </a:t>
            </a:r>
            <a:r>
              <a:rPr lang="pl-PL" sz="2400" b="1" dirty="0">
                <a:latin typeface="Comic Sans MS" panose="030F0702030302020204" pitchFamily="66" charset="0"/>
              </a:rPr>
              <a:t>wersja, że obyczaj ten wywodzi się z rzymskiego święta Veneralia, połączonego często ze świętem Fortuny Virilis i Cerialiami (ku czci Ceres), obchodzonego </a:t>
            </a:r>
            <a:r>
              <a:rPr lang="pl-PL" sz="2400" b="1" dirty="0" smtClean="0">
                <a:latin typeface="Comic Sans MS" panose="030F0702030302020204" pitchFamily="66" charset="0"/>
              </a:rPr>
              <a:t>1 </a:t>
            </a:r>
            <a:r>
              <a:rPr lang="pl-PL" sz="2400" b="1" dirty="0">
                <a:latin typeface="Comic Sans MS" panose="030F0702030302020204" pitchFamily="66" charset="0"/>
              </a:rPr>
              <a:t>kwietnia. W tym dniu dozwolone były żarty, wygłupy i kawały. Kwiryci odstawiali komiczne występy, mężczyźni przebierali się w damskie palle (okrycia), zakładali peruki, tańczyli na </a:t>
            </a:r>
            <a:r>
              <a:rPr lang="pl-PL" sz="2400" b="1" dirty="0" smtClean="0">
                <a:latin typeface="Comic Sans MS" panose="030F0702030302020204" pitchFamily="66" charset="0"/>
              </a:rPr>
              <a:t>ulicach. W innych dniach w roku tak się nie zdarzało</a:t>
            </a:r>
            <a:r>
              <a:rPr lang="pl-PL" sz="2000" b="1" dirty="0" smtClean="0">
                <a:latin typeface="Comic Sans MS" panose="030F0702030302020204" pitchFamily="66" charset="0"/>
              </a:rPr>
              <a:t>.</a:t>
            </a:r>
            <a:endParaRPr lang="pl-PL" sz="2000" b="1" dirty="0">
              <a:latin typeface="Comic Sans MS" panose="030F0702030302020204" pitchFamily="66" charset="0"/>
            </a:endParaRPr>
          </a:p>
        </p:txBody>
      </p:sp>
    </p:spTree>
    <p:extLst>
      <p:ext uri="{BB962C8B-B14F-4D97-AF65-F5344CB8AC3E}">
        <p14:creationId xmlns:p14="http://schemas.microsoft.com/office/powerpoint/2010/main" xmlns="" val="3555960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sz="3600" b="1" dirty="0" smtClean="0">
                <a:solidFill>
                  <a:srgbClr val="FF0000"/>
                </a:solidFill>
                <a:latin typeface="Britannic Bold" panose="020B0903060703020204" pitchFamily="34" charset="0"/>
              </a:rPr>
              <a:t>Początki  we   francji</a:t>
            </a:r>
            <a:endParaRPr lang="pl-PL" sz="3600" b="1" dirty="0">
              <a:solidFill>
                <a:srgbClr val="FF0000"/>
              </a:solidFill>
              <a:latin typeface="Britannic Bold" panose="020B0903060703020204" pitchFamily="34" charset="0"/>
            </a:endParaRPr>
          </a:p>
        </p:txBody>
      </p:sp>
      <p:sp>
        <p:nvSpPr>
          <p:cNvPr id="3" name="Symbol zastępczy zawartości 2"/>
          <p:cNvSpPr>
            <a:spLocks noGrp="1"/>
          </p:cNvSpPr>
          <p:nvPr>
            <p:ph idx="1"/>
          </p:nvPr>
        </p:nvSpPr>
        <p:spPr>
          <a:xfrm>
            <a:off x="827584" y="1124744"/>
            <a:ext cx="7520940" cy="3579849"/>
          </a:xfrm>
        </p:spPr>
        <p:txBody>
          <a:bodyPr/>
          <a:lstStyle/>
          <a:p>
            <a:endParaRPr lang="pl-PL" b="1" dirty="0" smtClean="0">
              <a:latin typeface="Comic Sans MS" panose="030F0702030302020204" pitchFamily="66" charset="0"/>
            </a:endParaRPr>
          </a:p>
          <a:p>
            <a:r>
              <a:rPr lang="pl-PL" sz="2000" b="1" dirty="0" smtClean="0">
                <a:latin typeface="Comic Sans MS" panose="030F0702030302020204" pitchFamily="66" charset="0"/>
              </a:rPr>
              <a:t>   </a:t>
            </a:r>
            <a:r>
              <a:rPr lang="pl-PL" sz="2400" b="1" dirty="0" smtClean="0">
                <a:latin typeface="Comic Sans MS" panose="030F0702030302020204" pitchFamily="66" charset="0"/>
              </a:rPr>
              <a:t>Przypuszcza </a:t>
            </a:r>
            <a:r>
              <a:rPr lang="pl-PL" sz="2400" b="1" dirty="0">
                <a:latin typeface="Comic Sans MS" panose="030F0702030302020204" pitchFamily="66" charset="0"/>
              </a:rPr>
              <a:t>się, że ostatecznie prima aprilis zaczęło być obchodzone 1 kwietnia początkowo we Francji. W 1564 roku król Karol </a:t>
            </a:r>
            <a:r>
              <a:rPr lang="pl-PL" sz="2400" b="1" dirty="0" smtClean="0">
                <a:latin typeface="Comic Sans MS" panose="030F0702030302020204" pitchFamily="66" charset="0"/>
              </a:rPr>
              <a:t>IX  </a:t>
            </a:r>
            <a:r>
              <a:rPr lang="pl-PL" sz="2400" b="1" dirty="0">
                <a:latin typeface="Comic Sans MS" panose="030F0702030302020204" pitchFamily="66" charset="0"/>
              </a:rPr>
              <a:t>zreformował kalendarz zmieniając pierwszy dzień nowego roku z 1 kwietnia, i z innych obowiązujących dat w tym czasie w różnych regionach kraju, na 1 stycznia</a:t>
            </a:r>
            <a:r>
              <a:rPr lang="pl-PL" sz="2400" dirty="0" smtClean="0">
                <a:latin typeface="Arial"/>
              </a:rPr>
              <a:t>.</a:t>
            </a:r>
          </a:p>
        </p:txBody>
      </p:sp>
    </p:spTree>
    <p:extLst>
      <p:ext uri="{BB962C8B-B14F-4D97-AF65-F5344CB8AC3E}">
        <p14:creationId xmlns:p14="http://schemas.microsoft.com/office/powerpoint/2010/main" xmlns="" val="3020525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       </a:t>
            </a:r>
            <a:r>
              <a:rPr lang="pl-PL" sz="3100" dirty="0" smtClean="0">
                <a:solidFill>
                  <a:srgbClr val="FF0000"/>
                </a:solidFill>
                <a:latin typeface="Britannic Bold" panose="020B0903060703020204" pitchFamily="34" charset="0"/>
              </a:rPr>
              <a:t>tradycje </a:t>
            </a:r>
            <a:r>
              <a:rPr lang="pl-PL" sz="3100" dirty="0" smtClean="0">
                <a:solidFill>
                  <a:srgbClr val="FF0000"/>
                </a:solidFill>
                <a:latin typeface="Britannic Bold" panose="020B0903060703020204" pitchFamily="34" charset="0"/>
              </a:rPr>
              <a:t>primaaprilisowe </a:t>
            </a:r>
            <a:r>
              <a:rPr lang="pl-PL" sz="3100" dirty="0" smtClean="0">
                <a:solidFill>
                  <a:srgbClr val="FF0000"/>
                </a:solidFill>
                <a:latin typeface="Britannic Bold" panose="020B0903060703020204" pitchFamily="34" charset="0"/>
              </a:rPr>
              <a:t>we francji</a:t>
            </a:r>
            <a:endParaRPr lang="pl-PL" sz="3100" dirty="0">
              <a:solidFill>
                <a:srgbClr val="FF0000"/>
              </a:solidFill>
              <a:latin typeface="Britannic Bold" panose="020B0903060703020204" pitchFamily="34" charset="0"/>
            </a:endParaRPr>
          </a:p>
        </p:txBody>
      </p:sp>
      <p:sp>
        <p:nvSpPr>
          <p:cNvPr id="3" name="Symbol zastępczy zawartości 2"/>
          <p:cNvSpPr>
            <a:spLocks noGrp="1"/>
          </p:cNvSpPr>
          <p:nvPr>
            <p:ph idx="1"/>
          </p:nvPr>
        </p:nvSpPr>
        <p:spPr>
          <a:xfrm>
            <a:off x="467544" y="1556792"/>
            <a:ext cx="7467600" cy="4873752"/>
          </a:xfrm>
        </p:spPr>
        <p:txBody>
          <a:bodyPr>
            <a:normAutofit/>
          </a:bodyPr>
          <a:lstStyle/>
          <a:p>
            <a:endParaRPr lang="pl-PL" sz="2800" dirty="0" smtClean="0"/>
          </a:p>
          <a:p>
            <a:endParaRPr lang="pl-PL" sz="2800" dirty="0"/>
          </a:p>
          <a:p>
            <a:pPr marL="0" indent="0">
              <a:buNone/>
            </a:pPr>
            <a:endParaRPr lang="pl-PL" sz="2800" dirty="0"/>
          </a:p>
        </p:txBody>
      </p:sp>
      <p:sp>
        <p:nvSpPr>
          <p:cNvPr id="4" name="Prostokąt 3"/>
          <p:cNvSpPr/>
          <p:nvPr/>
        </p:nvSpPr>
        <p:spPr>
          <a:xfrm>
            <a:off x="1115616" y="1905506"/>
            <a:ext cx="5742384" cy="2246769"/>
          </a:xfrm>
          <a:prstGeom prst="rect">
            <a:avLst/>
          </a:prstGeom>
        </p:spPr>
        <p:txBody>
          <a:bodyPr wrap="square">
            <a:spAutoFit/>
          </a:bodyPr>
          <a:lstStyle/>
          <a:p>
            <a:pPr marL="274320" lvl="0" indent="-274320">
              <a:spcBef>
                <a:spcPts val="600"/>
              </a:spcBef>
              <a:buClr>
                <a:srgbClr val="FE8637"/>
              </a:buClr>
              <a:buSzPct val="70000"/>
              <a:buFont typeface="Wingdings"/>
              <a:buChar char=""/>
            </a:pPr>
            <a:r>
              <a:rPr lang="pl-PL" sz="2800" b="1" dirty="0">
                <a:solidFill>
                  <a:prstClr val="black"/>
                </a:solidFill>
                <a:latin typeface="Comic Sans MS" panose="030F0702030302020204" pitchFamily="66" charset="0"/>
              </a:rPr>
              <a:t>Dzisiaj nazwa Prima </a:t>
            </a:r>
            <a:r>
              <a:rPr lang="pl-PL" sz="2800" b="1" dirty="0" smtClean="0">
                <a:solidFill>
                  <a:prstClr val="black"/>
                </a:solidFill>
                <a:latin typeface="Comic Sans MS" panose="030F0702030302020204" pitchFamily="66" charset="0"/>
              </a:rPr>
              <a:t>Aprilis </a:t>
            </a:r>
            <a:r>
              <a:rPr lang="pl-PL" sz="2800" b="1" dirty="0">
                <a:solidFill>
                  <a:prstClr val="black"/>
                </a:solidFill>
                <a:latin typeface="Comic Sans MS" panose="030F0702030302020204" pitchFamily="66" charset="0"/>
              </a:rPr>
              <a:t>we Francji nawiązuje </a:t>
            </a:r>
            <a:r>
              <a:rPr lang="pl-PL" sz="2800" b="1" dirty="0" smtClean="0">
                <a:solidFill>
                  <a:prstClr val="black"/>
                </a:solidFill>
                <a:latin typeface="Comic Sans MS" panose="030F0702030302020204" pitchFamily="66" charset="0"/>
              </a:rPr>
              <a:t> </a:t>
            </a:r>
            <a:r>
              <a:rPr lang="pl-PL" sz="2800" b="1" dirty="0">
                <a:solidFill>
                  <a:prstClr val="black"/>
                </a:solidFill>
                <a:latin typeface="Comic Sans MS" panose="030F0702030302020204" pitchFamily="66" charset="0"/>
              </a:rPr>
              <a:t>do przypinania do pleców kartki z rybą, wtedy kiedy się kogoś </a:t>
            </a:r>
            <a:r>
              <a:rPr lang="pl-PL" sz="2800" b="1" dirty="0" smtClean="0">
                <a:solidFill>
                  <a:prstClr val="black"/>
                </a:solidFill>
                <a:latin typeface="Comic Sans MS" panose="030F0702030302020204" pitchFamily="66" charset="0"/>
              </a:rPr>
              <a:t>nabierze.</a:t>
            </a:r>
            <a:endParaRPr lang="pl-PL" sz="2800" b="1"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xmlns="" val="2566830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latin typeface="Britannic Bold" panose="020B0903060703020204" pitchFamily="34" charset="0"/>
              </a:rPr>
              <a:t>         </a:t>
            </a:r>
            <a:endParaRPr lang="pl-PL" dirty="0">
              <a:solidFill>
                <a:srgbClr val="FF0000"/>
              </a:solidFill>
              <a:latin typeface="Britannic Bold" panose="020B0903060703020204" pitchFamily="34"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5736" y="1484784"/>
            <a:ext cx="3096344" cy="396044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pole tekstowe 3"/>
          <p:cNvSpPr txBox="1"/>
          <p:nvPr/>
        </p:nvSpPr>
        <p:spPr>
          <a:xfrm>
            <a:off x="4067944" y="2348880"/>
            <a:ext cx="5435369" cy="584775"/>
          </a:xfrm>
          <a:prstGeom prst="rect">
            <a:avLst/>
          </a:prstGeom>
          <a:noFill/>
        </p:spPr>
        <p:txBody>
          <a:bodyPr wrap="square" rtlCol="0">
            <a:spAutoFit/>
          </a:bodyPr>
          <a:lstStyle/>
          <a:p>
            <a:r>
              <a:rPr lang="pl-PL" sz="3200" dirty="0" smtClean="0">
                <a:solidFill>
                  <a:srgbClr val="FF0000"/>
                </a:solidFill>
                <a:latin typeface="Britannic Bold" panose="020B0903060703020204" pitchFamily="34" charset="0"/>
              </a:rPr>
              <a:t>Przypinanie ryby</a:t>
            </a:r>
            <a:endParaRPr lang="pl-PL" sz="3200" dirty="0">
              <a:solidFill>
                <a:srgbClr val="FF0000"/>
              </a:solidFill>
              <a:latin typeface="Britannic Bold" panose="020B0903060703020204" pitchFamily="34" charset="0"/>
            </a:endParaRPr>
          </a:p>
        </p:txBody>
      </p:sp>
    </p:spTree>
    <p:extLst>
      <p:ext uri="{BB962C8B-B14F-4D97-AF65-F5344CB8AC3E}">
        <p14:creationId xmlns:p14="http://schemas.microsoft.com/office/powerpoint/2010/main" xmlns="" val="160804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rot="699463">
            <a:off x="506004" y="719415"/>
            <a:ext cx="7467600" cy="1143000"/>
          </a:xfrm>
        </p:spPr>
        <p:txBody>
          <a:bodyPr>
            <a:noAutofit/>
          </a:bodyPr>
          <a:lstStyle/>
          <a:p>
            <a:r>
              <a:rPr lang="pl-PL" b="1" dirty="0" smtClean="0">
                <a:solidFill>
                  <a:srgbClr val="FF0000"/>
                </a:solidFill>
                <a:latin typeface="Garamond" panose="02020404030301010803" pitchFamily="18" charset="0"/>
              </a:rPr>
              <a:t>Kwietniowy Dzień Ryby we Francji</a:t>
            </a:r>
            <a:endParaRPr lang="pl-PL" b="1" dirty="0">
              <a:solidFill>
                <a:srgbClr val="FF0000"/>
              </a:solidFill>
              <a:latin typeface="Garamond" panose="02020404030301010803" pitchFamily="18" charset="0"/>
            </a:endParaRPr>
          </a:p>
        </p:txBody>
      </p:sp>
      <p:pic>
        <p:nvPicPr>
          <p:cNvPr id="1026" name="Picture 2" descr="C:\Users\milos\Desktop\francja ryb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87425" y="2455863"/>
            <a:ext cx="5057775" cy="32480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31552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ąty">
  <a:themeElements>
    <a:clrScheme name="Kąty">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ąt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ą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205</TotalTime>
  <Words>747</Words>
  <Application>Microsoft Office PowerPoint</Application>
  <PresentationFormat>Pokaz na ekranie (4:3)</PresentationFormat>
  <Paragraphs>57</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Kąty</vt:lpstr>
      <vt:lpstr>PRIMa  APRILIS</vt:lpstr>
      <vt:lpstr>        Co to jest prima aprilis?</vt:lpstr>
      <vt:lpstr>Slajd 3</vt:lpstr>
      <vt:lpstr>            Historia prima aprilis     </vt:lpstr>
      <vt:lpstr>        Początki obyczaju sięgają Rzymu</vt:lpstr>
      <vt:lpstr>          Początki  we   francji</vt:lpstr>
      <vt:lpstr>        tradycje primaaprilisowe we francji</vt:lpstr>
      <vt:lpstr>         </vt:lpstr>
      <vt:lpstr>Kwietniowy Dzień Ryby we Francji</vt:lpstr>
      <vt:lpstr>         Tradycje w innych krajach</vt:lpstr>
      <vt:lpstr>             Kwietniowi głupcy</vt:lpstr>
      <vt:lpstr>W krajach anglojęzycznych 1 kwietnia jest nazywany „Dniem Głupców” (April Fools’ Day lub All Fools’ Day). </vt:lpstr>
      <vt:lpstr>Slajd 13</vt:lpstr>
      <vt:lpstr>            Prima aprilis w polsce</vt:lpstr>
      <vt:lpstr>Slajd 15</vt:lpstr>
      <vt:lpstr>          Słynne żarty i kawały</vt:lpstr>
      <vt:lpstr>Slajd 17</vt:lpstr>
      <vt:lpstr>Slajd 18</vt:lpstr>
      <vt:lpstr>Slajd 19</vt:lpstr>
      <vt:lpstr>Slajd 20</vt:lpstr>
      <vt:lpstr>           </vt:lpstr>
      <vt:lpstr>    </vt:lpstr>
      <vt:lpstr>      Wesołego Prima aprilis!</vt:lpstr>
      <vt:lpstr>Slajd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 APRILIS</dc:title>
  <dc:creator>Miłosz Cieślik</dc:creator>
  <cp:lastModifiedBy>R.Cieslik</cp:lastModifiedBy>
  <cp:revision>57</cp:revision>
  <dcterms:created xsi:type="dcterms:W3CDTF">2021-03-23T17:34:54Z</dcterms:created>
  <dcterms:modified xsi:type="dcterms:W3CDTF">2021-03-29T06:53:59Z</dcterms:modified>
</cp:coreProperties>
</file>