
<file path=[Content_Types].xml><?xml version="1.0" encoding="utf-8"?>
<Types xmlns="http://schemas.openxmlformats.org/package/2006/content-types">
  <Default Extension="bin" ContentType="application/vnd.openxmlformats-officedocument.oleObject"/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67" r:id="rId4"/>
    <p:sldId id="264" r:id="rId5"/>
    <p:sldId id="266" r:id="rId6"/>
    <p:sldId id="265" r:id="rId7"/>
    <p:sldId id="261" r:id="rId8"/>
    <p:sldId id="259" r:id="rId9"/>
    <p:sldId id="283" r:id="rId10"/>
    <p:sldId id="270" r:id="rId11"/>
    <p:sldId id="268" r:id="rId12"/>
    <p:sldId id="272" r:id="rId13"/>
    <p:sldId id="271" r:id="rId14"/>
    <p:sldId id="263" r:id="rId15"/>
    <p:sldId id="281" r:id="rId16"/>
    <p:sldId id="273" r:id="rId17"/>
    <p:sldId id="269" r:id="rId18"/>
    <p:sldId id="275" r:id="rId19"/>
    <p:sldId id="274" r:id="rId20"/>
    <p:sldId id="277" r:id="rId21"/>
    <p:sldId id="278" r:id="rId22"/>
    <p:sldId id="258" r:id="rId2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DC926E-7176-4C67-9035-EF8252D2B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FC5DA66-33E8-4D7B-9D5F-0EB5D35ED5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F42FECC-BF1A-415B-B1C6-618997913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171-AD94-4C9B-BEED-9B68F5F96E25}" type="datetimeFigureOut">
              <a:rPr lang="pl-PL" smtClean="0"/>
              <a:t>01.06.2020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97667C4-1EF8-4A3A-BEA0-01CCF202F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E3526A8-E49C-4AA3-8DC0-FBB3D2F00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5FBB-2FE6-49CE-A47D-466E00D0F1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45925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37A20B1-7E42-4B75-AAF1-0CF5B7100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1003975C-DE83-48FD-BCFF-46E1CDE57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00075AA-428A-47D1-B0CF-22147C30E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171-AD94-4C9B-BEED-9B68F5F96E25}" type="datetimeFigureOut">
              <a:rPr lang="pl-PL" smtClean="0"/>
              <a:t>01.06.2020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A5873EA-8B5F-453C-8B33-B94452BE1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3A3BCB4-33E5-4C82-9627-F9CCF4232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5FBB-2FE6-49CE-A47D-466E00D0F1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8349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57B4D3DE-098F-4DAA-91F8-72F83163E8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2D71BC9-B643-494E-805A-0FD66467A3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C3AA80A6-1766-4850-8D98-89CA1BA2C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171-AD94-4C9B-BEED-9B68F5F96E25}" type="datetimeFigureOut">
              <a:rPr lang="pl-PL" smtClean="0"/>
              <a:t>01.06.2020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D407CC6-0810-43D8-A4E2-9026D09D7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956BD19-FE7C-4B41-9C26-8BC87C718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5FBB-2FE6-49CE-A47D-466E00D0F1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230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6C6FAAE-399F-496E-9639-A90DE5B54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87AE654-E081-4F02-8BF2-E2612C176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6E736FC-893B-41AF-A5C0-DC60AE388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171-AD94-4C9B-BEED-9B68F5F96E25}" type="datetimeFigureOut">
              <a:rPr lang="pl-PL" smtClean="0"/>
              <a:t>01.06.2020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36B29981-97D7-4145-874F-094341389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21BB69A-0217-4CB6-9C30-D2AE128F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5FBB-2FE6-49CE-A47D-466E00D0F1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3697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51FA3F7-D6DE-45C2-B5F7-3D24F7BCC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8C5C32D-DD33-4D45-BA98-412EC6C38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080F229-48FE-4BDC-9688-775C1E600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171-AD94-4C9B-BEED-9B68F5F96E25}" type="datetimeFigureOut">
              <a:rPr lang="pl-PL" smtClean="0"/>
              <a:t>01.06.2020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A4F514D-61B6-4C60-AC89-F9F652AE1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7FE23FC-1121-4282-A57F-7D22020D6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5FBB-2FE6-49CE-A47D-466E00D0F1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0034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90529E1-B18B-4E86-98CC-EB2C9FB18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80861E3-3822-43AE-A364-AAAFCBCA3D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AF64180-9568-42DF-8ABF-9DE6B1D7E7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134499B-B0EA-4AD7-BB09-14BD0F3CC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171-AD94-4C9B-BEED-9B68F5F96E25}" type="datetimeFigureOut">
              <a:rPr lang="pl-PL" smtClean="0"/>
              <a:t>01.06.2020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12756D8-12B2-4A7B-AAE9-50BA75181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8A4557D-65AB-44E2-A89A-DAF3AE4A0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5FBB-2FE6-49CE-A47D-466E00D0F1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6571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FAEFEA-1F44-4E5F-BB06-574EC912A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F016552-CE32-4030-9A5A-FDD06BE21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6B9748B-49AA-4DBA-955E-D36A5CB921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9ACAC9EB-8612-4053-8F2F-69FE4A725C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8E4E1942-FBFC-474F-9002-A0AB1E4DF6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1B78EF7-FBEC-4BC7-B2D4-77553A7EF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171-AD94-4C9B-BEED-9B68F5F96E25}" type="datetimeFigureOut">
              <a:rPr lang="pl-PL" smtClean="0"/>
              <a:t>01.06.2020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142D775-E51F-48DC-901C-9D82EE091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02DB6D3B-D001-4A8C-A40F-1996DEA6A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5FBB-2FE6-49CE-A47D-466E00D0F1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8616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45E8534-767F-48A4-BEF4-7BD72D9F9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F2A83BAB-C46F-44EF-8DE4-099B781F0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171-AD94-4C9B-BEED-9B68F5F96E25}" type="datetimeFigureOut">
              <a:rPr lang="pl-PL" smtClean="0"/>
              <a:t>01.06.2020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26E506EC-9E75-420C-8E97-24EDDD6AF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40467D8-48F7-46E7-905D-E074501E6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5FBB-2FE6-49CE-A47D-466E00D0F1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7082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C2329DFD-D206-4D94-A9E1-221950DAC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171-AD94-4C9B-BEED-9B68F5F96E25}" type="datetimeFigureOut">
              <a:rPr lang="pl-PL" smtClean="0"/>
              <a:t>01.06.2020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5D65DFA-FB69-4652-84A4-C0D13682B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ACEB42F-E039-4632-B68B-F3C5D212A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5FBB-2FE6-49CE-A47D-466E00D0F1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1986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4BC565-1441-4584-8BD2-189C16249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6FED9BB-B2B6-4A4D-A139-7514523E7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13D82CC-AC95-4144-BE3E-C6FC33331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F0EA637-E8EE-4D46-A3CE-6B9404FD2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171-AD94-4C9B-BEED-9B68F5F96E25}" type="datetimeFigureOut">
              <a:rPr lang="pl-PL" smtClean="0"/>
              <a:t>01.06.2020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AEA561D-B454-46A6-9968-00F558DBD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848BBEA-9939-4DC7-B9E3-2863BBB5D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5FBB-2FE6-49CE-A47D-466E00D0F1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4033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718D428-43F8-4C15-9DC2-70116292B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EAD828C1-CD4B-49DF-828F-0D6E852FB5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086E3450-4F51-4D27-9392-E414317A1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8A68AF8-56F7-46B3-BF0D-54DD40883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99171-AD94-4C9B-BEED-9B68F5F96E25}" type="datetimeFigureOut">
              <a:rPr lang="pl-PL" smtClean="0"/>
              <a:t>01.06.2020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13C603D-F3E3-4E2B-9447-45CE54EDA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8114277-EB52-4834-B761-FD20AA5E4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45FBB-2FE6-49CE-A47D-466E00D0F1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7108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F5A2F4B6-7A4D-434A-B1A0-4660811AB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455147E-ADAA-4AC1-A572-118280E1D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3D24F58-E2CC-4A92-8181-3439369721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99171-AD94-4C9B-BEED-9B68F5F96E25}" type="datetimeFigureOut">
              <a:rPr lang="pl-PL" smtClean="0"/>
              <a:t>01.06.2020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34B3BEE-EEFE-45C5-A931-E280C276B9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1CDED37-5D96-4BC9-8C5D-6B611491D2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45FBB-2FE6-49CE-A47D-466E00D0F1B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1352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.doc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AFC454B-A080-4D23-B177-6D5356C6E6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9427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5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58029" y="333478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474479" y="1096414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37E38F0-F15D-4DC8-B4C0-BD5432316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2751086"/>
          </a:xfrm>
        </p:spPr>
        <p:txBody>
          <a:bodyPr>
            <a:normAutofit/>
          </a:bodyPr>
          <a:lstStyle/>
          <a:p>
            <a:pPr algn="r"/>
            <a:r>
              <a:rPr lang="pl-PL" dirty="0"/>
              <a:t>Lektura nie musi być nudna</a:t>
            </a:r>
            <a:br>
              <a:rPr lang="pl-PL" dirty="0"/>
            </a:br>
            <a:r>
              <a:rPr lang="pl-PL" dirty="0"/>
              <a:t> 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32D058B-F05A-4F27-A5E3-8A34118553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4782320"/>
            <a:ext cx="7644627" cy="1329443"/>
          </a:xfrm>
        </p:spPr>
        <p:txBody>
          <a:bodyPr>
            <a:normAutofit/>
          </a:bodyPr>
          <a:lstStyle/>
          <a:p>
            <a:pPr algn="r"/>
            <a:r>
              <a:rPr lang="pl-PL" dirty="0"/>
              <a:t> REKLAMY KSIĄŻEK WYKONANE PRZEZ UCZNIÓW</a:t>
            </a:r>
            <a:br>
              <a:rPr lang="pl-PL" dirty="0"/>
            </a:br>
            <a:r>
              <a:rPr lang="pl-PL" dirty="0"/>
              <a:t> KLAS 5F, 5G , 6E</a:t>
            </a:r>
          </a:p>
        </p:txBody>
      </p:sp>
    </p:spTree>
    <p:extLst>
      <p:ext uri="{BB962C8B-B14F-4D97-AF65-F5344CB8AC3E}">
        <p14:creationId xmlns:p14="http://schemas.microsoft.com/office/powerpoint/2010/main" val="2556429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F1F293-711E-4327-8503-2C72D019E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63725"/>
          </a:xfrm>
        </p:spPr>
        <p:txBody>
          <a:bodyPr>
            <a:normAutofit/>
          </a:bodyPr>
          <a:lstStyle/>
          <a:p>
            <a:pPr lvl="0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pl-PL" altLang="pl-PL" sz="1300" b="1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,,Magiczne drzewo" </a:t>
            </a:r>
            <a:r>
              <a:rPr lang="pl-PL" altLang="pl-PL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Andrzeja Maleszki to książka, którą pokocha każde dziecko  -  małe i duże. Powieść łączy świat rzeczywisty i fantastyczny,</a:t>
            </a:r>
            <a:br>
              <a:rPr lang="pl-PL" altLang="pl-PL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altLang="pl-PL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z mnóstwem przygód nastolatków. Ciekawa historia, fantastycz</a:t>
            </a:r>
            <a:r>
              <a:rPr lang="pl-PL" altLang="pl-PL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</a:t>
            </a:r>
            <a:r>
              <a:rPr lang="pl-PL" altLang="pl-PL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l-PL" altLang="pl-PL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przygody, prawdziwa przyjaźń i w dodatku piękne ilustracje - to musisz koniecznie przeczytać i przeżyć to razem z bohaterami. Książka ta pobudza wyobraźnie, uczy pokory, oraz sprawia wiele przyjemności, niezależnie od wieku czytelnika. Naprawdę warto ją przeczytać.</a:t>
            </a:r>
            <a:br>
              <a:rPr kumimoji="0" lang="pl-PL" altLang="pl-PL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pl-PL" altLang="pl-PL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,,Oderwij się od ekranów i wejdź w świat marzeń i przygód"  </a:t>
            </a:r>
            <a:br>
              <a:rPr kumimoji="0" lang="pl-PL" altLang="pl-PL" sz="13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pl-PL" altLang="pl-PL" sz="13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								Wojtek - uczeń</a:t>
            </a:r>
            <a:endParaRPr lang="pl-PL" sz="1300" dirty="0"/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id="{804EB796-6BB4-41F4-A44B-C0F63303D5B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05225" y="2762249"/>
          <a:ext cx="5466387" cy="3730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Obraz" r:id="rId3" imgW="0" imgH="0" progId="StaticMetafile">
                  <p:embed/>
                </p:oleObj>
              </mc:Choice>
              <mc:Fallback>
                <p:oleObj name="Obraz" r:id="rId3" imgW="0" imgH="0" progId="StaticMetafile">
                  <p:embed/>
                  <p:pic>
                    <p:nvPicPr>
                      <p:cNvPr id="4" name="Symbol zastępczy zawartości 3">
                        <a:extLst>
                          <a:ext uri="{FF2B5EF4-FFF2-40B4-BE49-F238E27FC236}">
                            <a16:creationId xmlns:a16="http://schemas.microsoft.com/office/drawing/2014/main" id="{804EB796-6BB4-41F4-A44B-C0F63303D5BC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5225" y="2762249"/>
                        <a:ext cx="5466387" cy="3730626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6269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6">
            <a:extLst>
              <a:ext uri="{FF2B5EF4-FFF2-40B4-BE49-F238E27FC236}">
                <a16:creationId xmlns:a16="http://schemas.microsoft.com/office/drawing/2014/main" id="{B649E800-A5C8-49A0-A453-ED537DA315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8">
            <a:extLst>
              <a:ext uri="{FF2B5EF4-FFF2-40B4-BE49-F238E27FC236}">
                <a16:creationId xmlns:a16="http://schemas.microsoft.com/office/drawing/2014/main" id="{8BA67DD7-B75D-4A30-90A4-EEA9F64AF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08194" y="0"/>
            <a:ext cx="6164729" cy="6858000"/>
          </a:xfrm>
          <a:custGeom>
            <a:avLst/>
            <a:gdLst>
              <a:gd name="connsiteX0" fmla="*/ 0 w 6164729"/>
              <a:gd name="connsiteY0" fmla="*/ 6857542 h 6858000"/>
              <a:gd name="connsiteX1" fmla="*/ 199783 w 6164729"/>
              <a:gd name="connsiteY1" fmla="*/ 6857542 h 6858000"/>
              <a:gd name="connsiteX2" fmla="*/ 199783 w 6164729"/>
              <a:gd name="connsiteY2" fmla="*/ 6858000 h 6858000"/>
              <a:gd name="connsiteX3" fmla="*/ 0 w 6164729"/>
              <a:gd name="connsiteY3" fmla="*/ 6858000 h 6858000"/>
              <a:gd name="connsiteX4" fmla="*/ 4818273 w 6164729"/>
              <a:gd name="connsiteY4" fmla="*/ 0 h 6858000"/>
              <a:gd name="connsiteX5" fmla="*/ 5018056 w 6164729"/>
              <a:gd name="connsiteY5" fmla="*/ 0 h 6858000"/>
              <a:gd name="connsiteX6" fmla="*/ 5030703 w 6164729"/>
              <a:gd name="connsiteY6" fmla="*/ 31774 h 6858000"/>
              <a:gd name="connsiteX7" fmla="*/ 6085711 w 6164729"/>
              <a:gd name="connsiteY7" fmla="*/ 2682457 h 6858000"/>
              <a:gd name="connsiteX8" fmla="*/ 6085711 w 6164729"/>
              <a:gd name="connsiteY8" fmla="*/ 3752208 h 6858000"/>
              <a:gd name="connsiteX9" fmla="*/ 4928207 w 6164729"/>
              <a:gd name="connsiteY9" fmla="*/ 6660411 h 6858000"/>
              <a:gd name="connsiteX10" fmla="*/ 4849745 w 6164729"/>
              <a:gd name="connsiteY10" fmla="*/ 6857542 h 6858000"/>
              <a:gd name="connsiteX11" fmla="*/ 4649962 w 6164729"/>
              <a:gd name="connsiteY11" fmla="*/ 6857542 h 6858000"/>
              <a:gd name="connsiteX12" fmla="*/ 4728424 w 6164729"/>
              <a:gd name="connsiteY12" fmla="*/ 6660411 h 6858000"/>
              <a:gd name="connsiteX13" fmla="*/ 5885928 w 6164729"/>
              <a:gd name="connsiteY13" fmla="*/ 3752208 h 6858000"/>
              <a:gd name="connsiteX14" fmla="*/ 5885928 w 6164729"/>
              <a:gd name="connsiteY14" fmla="*/ 2682457 h 6858000"/>
              <a:gd name="connsiteX15" fmla="*/ 4830920 w 6164729"/>
              <a:gd name="connsiteY15" fmla="*/ 3177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164729" h="6858000">
                <a:moveTo>
                  <a:pt x="0" y="6857542"/>
                </a:moveTo>
                <a:lnTo>
                  <a:pt x="199783" y="6857542"/>
                </a:lnTo>
                <a:lnTo>
                  <a:pt x="199783" y="6858000"/>
                </a:lnTo>
                <a:lnTo>
                  <a:pt x="0" y="6858000"/>
                </a:lnTo>
                <a:close/>
                <a:moveTo>
                  <a:pt x="4818273" y="0"/>
                </a:moveTo>
                <a:lnTo>
                  <a:pt x="5018056" y="0"/>
                </a:lnTo>
                <a:lnTo>
                  <a:pt x="5030703" y="31774"/>
                </a:lnTo>
                <a:cubicBezTo>
                  <a:pt x="6085711" y="2682457"/>
                  <a:pt x="6085711" y="2682457"/>
                  <a:pt x="6085711" y="2682457"/>
                </a:cubicBezTo>
                <a:cubicBezTo>
                  <a:pt x="6191069" y="2988100"/>
                  <a:pt x="6191069" y="3446565"/>
                  <a:pt x="6085711" y="3752208"/>
                </a:cubicBezTo>
                <a:cubicBezTo>
                  <a:pt x="5601723" y="4968215"/>
                  <a:pt x="5223609" y="5918220"/>
                  <a:pt x="4928207" y="6660411"/>
                </a:cubicBezTo>
                <a:lnTo>
                  <a:pt x="4849745" y="6857542"/>
                </a:lnTo>
                <a:lnTo>
                  <a:pt x="4649962" y="6857542"/>
                </a:lnTo>
                <a:lnTo>
                  <a:pt x="4728424" y="6660411"/>
                </a:lnTo>
                <a:cubicBezTo>
                  <a:pt x="5023826" y="5918220"/>
                  <a:pt x="5401940" y="4968215"/>
                  <a:pt x="5885928" y="3752208"/>
                </a:cubicBezTo>
                <a:cubicBezTo>
                  <a:pt x="5991286" y="3446565"/>
                  <a:pt x="5991286" y="2988100"/>
                  <a:pt x="5885928" y="2682457"/>
                </a:cubicBezTo>
                <a:cubicBezTo>
                  <a:pt x="5885928" y="2682457"/>
                  <a:pt x="5885928" y="2682457"/>
                  <a:pt x="4830920" y="31774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555C546C-6717-43D7-AE8B-6E14274B6BFF}"/>
              </a:ext>
            </a:extLst>
          </p:cNvPr>
          <p:cNvPicPr/>
          <p:nvPr/>
        </p:nvPicPr>
        <p:blipFill rotWithShape="1">
          <a:blip r:embed="rId2"/>
          <a:srcRect t="1875" r="1" b="7305"/>
          <a:stretch/>
        </p:blipFill>
        <p:spPr>
          <a:xfrm>
            <a:off x="626912" y="1609030"/>
            <a:ext cx="7125016" cy="3639940"/>
          </a:xfrm>
          <a:prstGeom prst="rect">
            <a:avLst/>
          </a:prstGeom>
        </p:spPr>
      </p:pic>
      <p:grpSp>
        <p:nvGrpSpPr>
          <p:cNvPr id="17" name="Group 10">
            <a:extLst>
              <a:ext uri="{FF2B5EF4-FFF2-40B4-BE49-F238E27FC236}">
                <a16:creationId xmlns:a16="http://schemas.microsoft.com/office/drawing/2014/main" id="{E8C5FC48-0A3C-4D6D-A0D5-EEE93213DB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00124"/>
            <a:chExt cx="1562267" cy="1172973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DBBC336D-7E16-4EE1-90F2-8D9F2B618B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0199BE21-2D26-4357-8702-909F3621A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46124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iekt 1">
            <a:extLst>
              <a:ext uri="{FF2B5EF4-FFF2-40B4-BE49-F238E27FC236}">
                <a16:creationId xmlns:a16="http://schemas.microsoft.com/office/drawing/2014/main" id="{067D2424-DD71-4B62-8693-7F2CF0A4DB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62325" y="0"/>
          <a:ext cx="6049762" cy="69556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Document" r:id="rId3" imgW="5746651" imgH="9230338" progId="Word.Document.12">
                  <p:embed/>
                </p:oleObj>
              </mc:Choice>
              <mc:Fallback>
                <p:oleObj name="Document" r:id="rId3" imgW="5746651" imgH="9230338" progId="Word.Document.12">
                  <p:embed/>
                  <p:pic>
                    <p:nvPicPr>
                      <p:cNvPr id="2" name="Obiekt 1">
                        <a:extLst>
                          <a:ext uri="{FF2B5EF4-FFF2-40B4-BE49-F238E27FC236}">
                            <a16:creationId xmlns:a16="http://schemas.microsoft.com/office/drawing/2014/main" id="{067D2424-DD71-4B62-8693-7F2CF0A4DB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62325" y="0"/>
                        <a:ext cx="6049762" cy="69556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971414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A84B152-3496-4C52-AF08-97AFFC09D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2C0D2D2-4086-480C-ABA7-7BAD9D9E2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pl-PL" sz="3700"/>
              <a:t>O nie! Jemu się nudzi ( ͡° ʖ̯ ͡°)  </a:t>
            </a:r>
            <a:br>
              <a:rPr lang="pl-PL" sz="3700"/>
            </a:br>
            <a:endParaRPr lang="pl-PL" sz="37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B2ADB95-0FA3-4BD7-A8AC-89D014A8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4CF358C-1271-430E-A228-83AE7DD78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600" dirty="0"/>
              <a:t>Pora to zmienić!</a:t>
            </a:r>
          </a:p>
          <a:p>
            <a:pPr marL="0" indent="0">
              <a:buNone/>
            </a:pPr>
            <a:r>
              <a:rPr lang="pl-PL" sz="2600" dirty="0"/>
              <a:t>Musisz przeczytać „Magiczne Drzewo Olbrzym”! Obiecuję Ci – warto. </a:t>
            </a:r>
            <a:br>
              <a:rPr lang="pl-PL" sz="2600" dirty="0"/>
            </a:br>
            <a:r>
              <a:rPr lang="pl-PL" sz="2600" dirty="0"/>
              <a:t>Ta książka jest ciekawa i śmieszna, czasami nawet głupkowata! ( ͡° ͜ʖ ͡°) </a:t>
            </a:r>
            <a:br>
              <a:rPr lang="pl-PL" sz="2600" dirty="0"/>
            </a:br>
            <a:r>
              <a:rPr lang="pl-PL" sz="2600" dirty="0"/>
              <a:t>A teraz pora wypożyczyć albo kupić tę wspaniałą lekturę! Jest tam gadający pies! </a:t>
            </a:r>
            <a:br>
              <a:rPr lang="pl-PL" sz="2600" dirty="0"/>
            </a:br>
            <a:r>
              <a:rPr lang="pl-PL" sz="2600" dirty="0"/>
              <a:t>Ja, jako wasz rówieśnik, uważam tę książkę za cud świata! </a:t>
            </a:r>
            <a:br>
              <a:rPr lang="pl-PL" sz="2600" dirty="0"/>
            </a:br>
            <a:r>
              <a:rPr lang="pl-PL" sz="2600" dirty="0"/>
              <a:t>To naprawdę wyjątkowa książka!</a:t>
            </a:r>
          </a:p>
          <a:p>
            <a:endParaRPr lang="en-US" sz="26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630884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CBF9756-6AC8-4C65-84DF-56FBFFA1D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0227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grafika1" descr="Obraz zawierający pies, zdjęcie, stojące, znak&#10;&#10;Opis wygenerowany automatycznie">
            <a:extLst>
              <a:ext uri="{FF2B5EF4-FFF2-40B4-BE49-F238E27FC236}">
                <a16:creationId xmlns:a16="http://schemas.microsoft.com/office/drawing/2014/main" id="{733D903C-FC6D-4277-A235-438831ECAE19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13375" r="11625"/>
          <a:stretch/>
        </p:blipFill>
        <p:spPr>
          <a:xfrm>
            <a:off x="7751975" y="1075239"/>
            <a:ext cx="4128603" cy="412860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D385988-EAAF-4C27-AF8A-2BFBECA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621D332-7329-4994-8836-C429A51B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2D20F754-35A9-4508-BE3C-C59996D14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273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6359EA4-D7DB-404B-AE73-498094931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0125C67-AFF7-4F84-8D83-9B40210B7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100" dirty="0"/>
              <a:t>NIE POŻAŁUJESZ, KSIĄŻKĘ PRZECZYTASZ </a:t>
            </a:r>
            <a:br>
              <a:rPr lang="pl-PL" sz="2100" dirty="0"/>
            </a:br>
            <a:r>
              <a:rPr lang="pl-PL" sz="2100" dirty="0"/>
              <a:t>I SIĘ LEPIEJ CZUJESZ. </a:t>
            </a:r>
          </a:p>
          <a:p>
            <a:pPr marL="0" indent="0">
              <a:buNone/>
            </a:pPr>
            <a:r>
              <a:rPr lang="pl-PL" sz="2100" dirty="0"/>
              <a:t>DŁUGA KSIĄŻKA, KOLEGO, POWIADASZ ALE JAK JUŻ USIĄDZIESZ, TO SIĘ  W NIĄ WCIĄGASZ. </a:t>
            </a:r>
            <a:br>
              <a:rPr lang="pl-PL" sz="2100" dirty="0"/>
            </a:br>
            <a:r>
              <a:rPr lang="pl-PL" sz="2100" dirty="0"/>
              <a:t>WTEDY TY MÓWISZ JESZCZE I JESZCZE,</a:t>
            </a:r>
          </a:p>
          <a:p>
            <a:pPr marL="0" indent="0">
              <a:buNone/>
            </a:pPr>
            <a:r>
              <a:rPr lang="pl-PL" sz="2100" dirty="0"/>
              <a:t>AŻ 12 CZĘŚCI PRZECZYTASZ W BIBLIOTECE. </a:t>
            </a:r>
            <a:br>
              <a:rPr lang="pl-PL" sz="2100" dirty="0"/>
            </a:br>
            <a:r>
              <a:rPr lang="pl-PL" sz="2100" dirty="0"/>
              <a:t>ANDRZEJ MALESZKA SUPER KSIĄŻKI PISZE,</a:t>
            </a:r>
          </a:p>
          <a:p>
            <a:pPr marL="0" indent="0">
              <a:buNone/>
            </a:pPr>
            <a:r>
              <a:rPr lang="pl-PL" sz="2100" dirty="0"/>
              <a:t> A JAK PRZECZYTASZ, TO ZAGWIZDASZ. (: </a:t>
            </a:r>
          </a:p>
          <a:p>
            <a:pPr marL="0" indent="0">
              <a:buNone/>
            </a:pPr>
            <a:r>
              <a:rPr lang="pl-PL" sz="2100" dirty="0"/>
              <a:t>SUPER KSIĄŻKA DLA MŁODZIEŻY I KAŻDY SIĘ Z NIEJ CIESZY </a:t>
            </a:r>
            <a:br>
              <a:rPr lang="pl-PL" sz="2100" dirty="0"/>
            </a:br>
            <a:r>
              <a:rPr lang="pl-PL" sz="2100" dirty="0"/>
              <a:t>A JAK W SZKOLE PRZERABIACIE </a:t>
            </a:r>
            <a:br>
              <a:rPr lang="pl-PL" sz="2100" dirty="0"/>
            </a:br>
            <a:r>
              <a:rPr lang="pl-PL" sz="2100" dirty="0"/>
              <a:t>TO POCHWALCIE SIĘ TYM TACIE.</a:t>
            </a:r>
          </a:p>
          <a:p>
            <a:endParaRPr lang="pl-PL" dirty="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8145D57-37F6-40E3-AFD9-939F99EA9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Obraz 4" descr="Sklep Punkt44.pl | Olbrzym. Magiczne drzewo - Andrzej Maleszka ...">
            <a:extLst>
              <a:ext uri="{FF2B5EF4-FFF2-40B4-BE49-F238E27FC236}">
                <a16:creationId xmlns:a16="http://schemas.microsoft.com/office/drawing/2014/main" id="{93F7C82B-1838-487B-ABF3-6A0D00F02EF6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611" y="457201"/>
            <a:ext cx="3932237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6368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4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Obraz zawierający wiszące, hydrant, biały&#10;&#10;Opis wygenerowany automatycznie">
            <a:extLst>
              <a:ext uri="{FF2B5EF4-FFF2-40B4-BE49-F238E27FC236}">
                <a16:creationId xmlns:a16="http://schemas.microsoft.com/office/drawing/2014/main" id="{ACCA9516-0C07-41A4-90E5-431685037F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2339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52" name="Rectangle 4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DFCFE66-B594-4854-9000-261BDA62F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/>
              <a:t> „Czytanie </a:t>
            </a:r>
            <a:br>
              <a:rPr lang="en-US" sz="6600"/>
            </a:br>
            <a:r>
              <a:rPr lang="en-US" sz="6600"/>
              <a:t>jest jak oddychanie”</a:t>
            </a:r>
          </a:p>
        </p:txBody>
      </p:sp>
      <p:sp>
        <p:nvSpPr>
          <p:cNvPr id="53" name="Rectangle: Rounded Corners 4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C101E78-490D-4880-99D4-CC403515E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/>
              <a:t>PRACE KLASY 5E</a:t>
            </a:r>
          </a:p>
        </p:txBody>
      </p:sp>
    </p:spTree>
    <p:extLst>
      <p:ext uri="{BB962C8B-B14F-4D97-AF65-F5344CB8AC3E}">
        <p14:creationId xmlns:p14="http://schemas.microsoft.com/office/powerpoint/2010/main" val="40027992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pomieszczenie&#10;&#10;Opis wygenerowany automatycznie">
            <a:extLst>
              <a:ext uri="{FF2B5EF4-FFF2-40B4-BE49-F238E27FC236}">
                <a16:creationId xmlns:a16="http://schemas.microsoft.com/office/drawing/2014/main" id="{38CA5087-F485-402B-A703-EB2F3D3922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99" r="-1" b="11743"/>
          <a:stretch/>
        </p:blipFill>
        <p:spPr>
          <a:xfrm>
            <a:off x="20" y="10"/>
            <a:ext cx="9272902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60561" y="1348782"/>
            <a:ext cx="935037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960661" y="1000124"/>
            <a:ext cx="762167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480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9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1B4D9D83-F81F-4804-A906-EA405CB3D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66" y="643466"/>
            <a:ext cx="4175124" cy="5566833"/>
          </a:xfrm>
          <a:prstGeom prst="rect">
            <a:avLst/>
          </a:prstGeom>
        </p:spPr>
      </p:pic>
      <p:grpSp>
        <p:nvGrpSpPr>
          <p:cNvPr id="18" name="Group 11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4243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39C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9F9C179-8014-4C2C-B44B-FA13A6979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 b="1">
                <a:solidFill>
                  <a:srgbClr val="FFFFFF"/>
                </a:solidFill>
              </a:rPr>
              <a:t>Najlepsza książka dla fanów fantazji</a:t>
            </a:r>
            <a:br>
              <a:rPr lang="en-US" sz="3300">
                <a:solidFill>
                  <a:srgbClr val="FFFFFF"/>
                </a:solidFill>
              </a:rPr>
            </a:br>
            <a:r>
              <a:rPr lang="en-US" sz="3300" b="1">
                <a:solidFill>
                  <a:srgbClr val="FFFFFF"/>
                </a:solidFill>
              </a:rPr>
              <a:t> pełna tajemniczości i zaskakującego zakończenia…</a:t>
            </a:r>
            <a:br>
              <a:rPr lang="en-US" sz="3300">
                <a:solidFill>
                  <a:srgbClr val="FFFFFF"/>
                </a:solidFill>
              </a:rPr>
            </a:br>
            <a:endParaRPr lang="en-US" sz="3300">
              <a:solidFill>
                <a:srgbClr val="FFFFFF"/>
              </a:solidFill>
            </a:endParaRPr>
          </a:p>
        </p:txBody>
      </p:sp>
      <p:sp>
        <p:nvSpPr>
          <p:cNvPr id="13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ymbol zastępczy zawartości 3">
            <a:extLst>
              <a:ext uri="{FF2B5EF4-FFF2-40B4-BE49-F238E27FC236}">
                <a16:creationId xmlns:a16="http://schemas.microsoft.com/office/drawing/2014/main" id="{AB7353FE-E7B0-4872-99B7-9853B861A12B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t="12540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  <p:sp>
        <p:nvSpPr>
          <p:cNvPr id="6" name="Prostokąt 5">
            <a:extLst>
              <a:ext uri="{FF2B5EF4-FFF2-40B4-BE49-F238E27FC236}">
                <a16:creationId xmlns:a16="http://schemas.microsoft.com/office/drawing/2014/main" id="{71892E63-3EBF-4E9E-9F1B-85ED3C790ED1}"/>
              </a:ext>
            </a:extLst>
          </p:cNvPr>
          <p:cNvSpPr/>
          <p:nvPr/>
        </p:nvSpPr>
        <p:spPr>
          <a:xfrm>
            <a:off x="3855061" y="5517627"/>
            <a:ext cx="3275256" cy="6920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pl-PL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Córka</a:t>
            </a:r>
            <a:r>
              <a:rPr lang="pl-PL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Czarownic</a:t>
            </a:r>
            <a:endParaRPr lang="pl-PL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128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89223A5-9680-4D7C-B66A-A807A7649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200" y="851517"/>
            <a:ext cx="4855430" cy="14617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Czytanie jest jak oddychanie!!!</a:t>
            </a:r>
            <a:endParaRPr 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657AF0BD-3701-4DFB-B37E-64B59343C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5200" y="2470248"/>
            <a:ext cx="4048344" cy="3536236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1100" b="1" dirty="0" err="1"/>
              <a:t>Tytuł</a:t>
            </a:r>
            <a:r>
              <a:rPr lang="en-US" sz="1100" b="1" dirty="0"/>
              <a:t>: </a:t>
            </a:r>
            <a:r>
              <a:rPr lang="en-US" sz="1100" b="1" dirty="0" err="1"/>
              <a:t>Córka</a:t>
            </a:r>
            <a:r>
              <a:rPr lang="en-US" sz="1100" b="1" dirty="0"/>
              <a:t> </a:t>
            </a:r>
            <a:r>
              <a:rPr lang="en-US" sz="1100" b="1" dirty="0" err="1"/>
              <a:t>Czarownic</a:t>
            </a:r>
            <a:endParaRPr lang="en-US" sz="1100" dirty="0"/>
          </a:p>
          <a:p>
            <a:pPr marL="0"/>
            <a:r>
              <a:rPr lang="en-US" sz="1100" b="1" dirty="0"/>
              <a:t>Autor: Dorota </a:t>
            </a:r>
            <a:r>
              <a:rPr lang="en-US" sz="1100" b="1" dirty="0" err="1"/>
              <a:t>Terakowska</a:t>
            </a:r>
            <a:endParaRPr lang="en-US" sz="1100" dirty="0"/>
          </a:p>
          <a:p>
            <a:pPr marL="0"/>
            <a:r>
              <a:rPr lang="en-US" sz="1100" b="1" dirty="0" err="1"/>
              <a:t>Wydawnictwo</a:t>
            </a:r>
            <a:r>
              <a:rPr lang="en-US" sz="1100" b="1" dirty="0"/>
              <a:t> </a:t>
            </a:r>
            <a:r>
              <a:rPr lang="en-US" sz="1100" b="1" dirty="0" err="1"/>
              <a:t>Literackie</a:t>
            </a:r>
            <a:r>
              <a:rPr lang="en-US" sz="1100" b="1" dirty="0"/>
              <a:t>, Kraków</a:t>
            </a:r>
            <a:endParaRPr lang="en-US" sz="1100" dirty="0"/>
          </a:p>
          <a:p>
            <a:pPr marL="0"/>
            <a:r>
              <a:rPr lang="en-US" sz="1100" dirty="0"/>
              <a:t> </a:t>
            </a:r>
          </a:p>
          <a:p>
            <a:pPr marL="0" indent="0">
              <a:buNone/>
            </a:pPr>
            <a:r>
              <a:rPr lang="en-US" sz="1100" b="1" dirty="0" err="1"/>
              <a:t>Książka</a:t>
            </a:r>
            <a:r>
              <a:rPr lang="en-US" sz="1100" b="1" dirty="0"/>
              <a:t> ma </a:t>
            </a:r>
            <a:r>
              <a:rPr lang="en-US" sz="1100" b="1" dirty="0" err="1"/>
              <a:t>bardzo</a:t>
            </a:r>
            <a:r>
              <a:rPr lang="en-US" sz="1100" b="1" dirty="0"/>
              <a:t> </a:t>
            </a:r>
            <a:r>
              <a:rPr lang="en-US" sz="1100" b="1" dirty="0" err="1"/>
              <a:t>ciekawą</a:t>
            </a:r>
            <a:r>
              <a:rPr lang="en-US" sz="1100" b="1" dirty="0"/>
              <a:t> </a:t>
            </a:r>
            <a:r>
              <a:rPr lang="en-US" sz="1100" b="1" dirty="0" err="1"/>
              <a:t>fabułę</a:t>
            </a:r>
            <a:r>
              <a:rPr lang="en-US" sz="1100" b="1" dirty="0"/>
              <a:t>, </a:t>
            </a:r>
            <a:r>
              <a:rPr lang="en-US" sz="1100" b="1" dirty="0" err="1"/>
              <a:t>niespodziewane</a:t>
            </a:r>
            <a:r>
              <a:rPr lang="en-US" sz="1100" b="1" dirty="0"/>
              <a:t> </a:t>
            </a:r>
            <a:r>
              <a:rPr lang="en-US" sz="1100" b="1" dirty="0" err="1"/>
              <a:t>zwroty</a:t>
            </a:r>
            <a:r>
              <a:rPr lang="en-US" sz="1100" b="1" dirty="0"/>
              <a:t> </a:t>
            </a:r>
            <a:r>
              <a:rPr lang="en-US" sz="1100" b="1" dirty="0" err="1"/>
              <a:t>akcji</a:t>
            </a:r>
            <a:r>
              <a:rPr lang="en-US" sz="1100" b="1" dirty="0"/>
              <a:t>, </a:t>
            </a:r>
            <a:r>
              <a:rPr lang="en-US" sz="1100" b="1" dirty="0" err="1"/>
              <a:t>magiczny</a:t>
            </a:r>
            <a:r>
              <a:rPr lang="en-US" sz="1100" b="1" dirty="0"/>
              <a:t> </a:t>
            </a:r>
            <a:r>
              <a:rPr lang="en-US" sz="1100" b="1" dirty="0" err="1"/>
              <a:t>klimat</a:t>
            </a:r>
            <a:r>
              <a:rPr lang="en-US" sz="1100" b="1" dirty="0"/>
              <a:t>. </a:t>
            </a:r>
            <a:r>
              <a:rPr lang="en-US" sz="1100" b="1" dirty="0" err="1"/>
              <a:t>Napisana</a:t>
            </a:r>
            <a:r>
              <a:rPr lang="en-US" sz="1100" b="1" dirty="0"/>
              <a:t> jest </a:t>
            </a:r>
            <a:r>
              <a:rPr lang="en-US" sz="1100" b="1" dirty="0" err="1"/>
              <a:t>prostym</a:t>
            </a:r>
            <a:r>
              <a:rPr lang="en-US" sz="1100" b="1" dirty="0"/>
              <a:t> </a:t>
            </a:r>
            <a:br>
              <a:rPr lang="en-US" sz="1100" b="1" dirty="0"/>
            </a:br>
            <a:r>
              <a:rPr lang="en-US" sz="1100" b="1" dirty="0" err="1"/>
              <a:t>i</a:t>
            </a:r>
            <a:r>
              <a:rPr lang="en-US" sz="1100" b="1" dirty="0"/>
              <a:t> </a:t>
            </a:r>
            <a:r>
              <a:rPr lang="en-US" sz="1100" b="1" dirty="0" err="1"/>
              <a:t>zrozumiałym</a:t>
            </a:r>
            <a:r>
              <a:rPr lang="en-US" sz="1100" b="1" dirty="0"/>
              <a:t> </a:t>
            </a:r>
            <a:r>
              <a:rPr lang="en-US" sz="1100" b="1" dirty="0" err="1"/>
              <a:t>językiem</a:t>
            </a:r>
            <a:r>
              <a:rPr lang="en-US" sz="1100" b="1" dirty="0"/>
              <a:t>. </a:t>
            </a:r>
            <a:r>
              <a:rPr lang="en-US" sz="1100" b="1" dirty="0" err="1"/>
              <a:t>Rozwija</a:t>
            </a:r>
            <a:r>
              <a:rPr lang="en-US" sz="1100" b="1" dirty="0"/>
              <a:t> </a:t>
            </a:r>
            <a:r>
              <a:rPr lang="en-US" sz="1100" b="1" dirty="0" err="1"/>
              <a:t>wyobraźnię</a:t>
            </a:r>
            <a:r>
              <a:rPr lang="en-US" sz="1100" b="1" dirty="0"/>
              <a:t> </a:t>
            </a:r>
            <a:r>
              <a:rPr lang="en-US" sz="1100" b="1" dirty="0" err="1"/>
              <a:t>oraz</a:t>
            </a:r>
            <a:r>
              <a:rPr lang="en-US" sz="1100" b="1" dirty="0"/>
              <a:t> </a:t>
            </a:r>
            <a:r>
              <a:rPr lang="en-US" sz="1100" b="1" dirty="0" err="1"/>
              <a:t>uczy</a:t>
            </a:r>
            <a:r>
              <a:rPr lang="en-US" sz="1100" b="1" dirty="0"/>
              <a:t>, </a:t>
            </a:r>
            <a:br>
              <a:rPr lang="en-US" sz="1100" b="1" dirty="0"/>
            </a:br>
            <a:r>
              <a:rPr lang="en-US" sz="1100" b="1" dirty="0"/>
              <a:t>co jest </a:t>
            </a:r>
            <a:r>
              <a:rPr lang="en-US" sz="1100" b="1" dirty="0" err="1"/>
              <a:t>dobre</a:t>
            </a:r>
            <a:r>
              <a:rPr lang="en-US" sz="1100" b="1" dirty="0"/>
              <a:t> a co </a:t>
            </a:r>
            <a:r>
              <a:rPr lang="en-US" sz="1100" b="1" dirty="0" err="1"/>
              <a:t>złe</a:t>
            </a:r>
            <a:r>
              <a:rPr lang="en-US" sz="1100" b="1" dirty="0"/>
              <a:t>. </a:t>
            </a:r>
            <a:endParaRPr lang="en-US" sz="1100" dirty="0"/>
          </a:p>
          <a:p>
            <a:pPr marL="0" indent="0">
              <a:buNone/>
            </a:pPr>
            <a:r>
              <a:rPr lang="en-US" sz="1100" b="1" dirty="0"/>
              <a:t>To </a:t>
            </a:r>
            <a:r>
              <a:rPr lang="en-US" sz="1100" b="1" dirty="0" err="1"/>
              <a:t>książka</a:t>
            </a:r>
            <a:r>
              <a:rPr lang="en-US" sz="1100" b="1" dirty="0"/>
              <a:t> </a:t>
            </a:r>
            <a:r>
              <a:rPr lang="en-US" sz="1100" b="1" dirty="0" err="1"/>
              <a:t>dla</a:t>
            </a:r>
            <a:r>
              <a:rPr lang="en-US" sz="1100" b="1" dirty="0"/>
              <a:t> </a:t>
            </a:r>
            <a:r>
              <a:rPr lang="en-US" sz="1100" b="1" dirty="0" err="1"/>
              <a:t>małego</a:t>
            </a:r>
            <a:r>
              <a:rPr lang="en-US" sz="1100" b="1" dirty="0"/>
              <a:t> </a:t>
            </a:r>
            <a:r>
              <a:rPr lang="en-US" sz="1100" b="1" dirty="0" err="1"/>
              <a:t>i</a:t>
            </a:r>
            <a:r>
              <a:rPr lang="en-US" sz="1100" b="1" dirty="0"/>
              <a:t> </a:t>
            </a:r>
            <a:r>
              <a:rPr lang="en-US" sz="1100" b="1" dirty="0" err="1"/>
              <a:t>dużego</a:t>
            </a:r>
            <a:r>
              <a:rPr lang="en-US" sz="1100" b="1" dirty="0"/>
              <a:t>, </a:t>
            </a:r>
            <a:r>
              <a:rPr lang="en-US" sz="1100" b="1" dirty="0" err="1"/>
              <a:t>czyli</a:t>
            </a:r>
            <a:r>
              <a:rPr lang="en-US" sz="1100" b="1" dirty="0"/>
              <a:t> </a:t>
            </a:r>
            <a:r>
              <a:rPr lang="en-US" sz="1100" b="1" dirty="0" err="1"/>
              <a:t>dla</a:t>
            </a:r>
            <a:r>
              <a:rPr lang="en-US" sz="1100" b="1" dirty="0"/>
              <a:t> </a:t>
            </a:r>
            <a:r>
              <a:rPr lang="en-US" sz="1100" b="1" dirty="0" err="1"/>
              <a:t>każdego</a:t>
            </a:r>
            <a:r>
              <a:rPr lang="en-US" sz="1100" b="1" dirty="0"/>
              <a:t>…</a:t>
            </a:r>
          </a:p>
          <a:p>
            <a:endParaRPr lang="en-US" sz="1100" dirty="0"/>
          </a:p>
          <a:p>
            <a:pPr marL="0" indent="0">
              <a:buNone/>
            </a:pPr>
            <a:r>
              <a:rPr lang="en-US" sz="1100" b="1" dirty="0" err="1"/>
              <a:t>Musisz</a:t>
            </a:r>
            <a:r>
              <a:rPr lang="en-US" sz="1100" b="1" dirty="0"/>
              <a:t> </a:t>
            </a:r>
            <a:r>
              <a:rPr lang="en-US" sz="1100" b="1" dirty="0" err="1"/>
              <a:t>ją</a:t>
            </a:r>
            <a:r>
              <a:rPr lang="en-US" sz="1100" b="1" dirty="0"/>
              <a:t> </a:t>
            </a:r>
            <a:r>
              <a:rPr lang="en-US" sz="1100" b="1" dirty="0" err="1"/>
              <a:t>mieć</a:t>
            </a:r>
            <a:r>
              <a:rPr lang="en-US" sz="1100" b="1" dirty="0"/>
              <a:t> </a:t>
            </a:r>
            <a:r>
              <a:rPr lang="en-US" sz="1100" b="1" dirty="0" err="1"/>
              <a:t>koniecznie</a:t>
            </a:r>
            <a:r>
              <a:rPr lang="en-US" sz="1100" b="1" dirty="0"/>
              <a:t> w </a:t>
            </a:r>
            <a:r>
              <a:rPr lang="en-US" sz="1100" b="1" dirty="0" err="1"/>
              <a:t>swojej</a:t>
            </a:r>
            <a:r>
              <a:rPr lang="en-US" sz="1100" b="1" dirty="0"/>
              <a:t> </a:t>
            </a:r>
            <a:r>
              <a:rPr lang="en-US" sz="1100" b="1" dirty="0" err="1"/>
              <a:t>domowej</a:t>
            </a:r>
            <a:r>
              <a:rPr lang="en-US" sz="1100" b="1" dirty="0"/>
              <a:t> </a:t>
            </a:r>
            <a:r>
              <a:rPr lang="en-US" sz="1100" b="1" dirty="0" err="1"/>
              <a:t>biblioteczce</a:t>
            </a:r>
            <a:r>
              <a:rPr lang="en-US" sz="1100" b="1" dirty="0"/>
              <a:t>.</a:t>
            </a:r>
            <a:endParaRPr lang="en-US" sz="1100" dirty="0"/>
          </a:p>
          <a:p>
            <a:pPr marL="0" indent="0">
              <a:buNone/>
            </a:pPr>
            <a:r>
              <a:rPr lang="en-US" sz="1100" b="1" dirty="0"/>
              <a:t>Jest </a:t>
            </a:r>
            <a:r>
              <a:rPr lang="en-US" sz="1100" b="1" dirty="0" err="1"/>
              <a:t>jedyna</a:t>
            </a:r>
            <a:r>
              <a:rPr lang="en-US" sz="1100" b="1" dirty="0"/>
              <a:t> </a:t>
            </a:r>
            <a:r>
              <a:rPr lang="en-US" sz="1100" b="1" dirty="0" err="1"/>
              <a:t>i</a:t>
            </a:r>
            <a:r>
              <a:rPr lang="en-US" sz="1100" b="1" dirty="0"/>
              <a:t> </a:t>
            </a:r>
            <a:r>
              <a:rPr lang="en-US" sz="1100" b="1" dirty="0" err="1"/>
              <a:t>niepowtarzalna</a:t>
            </a:r>
            <a:r>
              <a:rPr lang="en-US" sz="1100" b="1" dirty="0"/>
              <a:t> w </a:t>
            </a:r>
            <a:r>
              <a:rPr lang="en-US" sz="1100" b="1" dirty="0" err="1"/>
              <a:t>swoim</a:t>
            </a:r>
            <a:r>
              <a:rPr lang="en-US" sz="1100" b="1" dirty="0"/>
              <a:t> </a:t>
            </a:r>
            <a:r>
              <a:rPr lang="en-US" sz="1100" b="1" dirty="0" err="1"/>
              <a:t>rodzaju</a:t>
            </a:r>
            <a:r>
              <a:rPr lang="en-US" sz="1100" b="1" dirty="0"/>
              <a:t>.</a:t>
            </a:r>
            <a:endParaRPr lang="en-US" sz="1100" dirty="0"/>
          </a:p>
          <a:p>
            <a:pPr marL="0" indent="0">
              <a:buNone/>
            </a:pPr>
            <a:r>
              <a:rPr lang="en-US" sz="1100" b="1" dirty="0" err="1"/>
              <a:t>Nigdy</a:t>
            </a:r>
            <a:r>
              <a:rPr lang="en-US" sz="1100" b="1" dirty="0"/>
              <a:t> </a:t>
            </a:r>
            <a:r>
              <a:rPr lang="en-US" sz="1100" b="1" dirty="0" err="1"/>
              <a:t>nie</a:t>
            </a:r>
            <a:r>
              <a:rPr lang="en-US" sz="1100" b="1" dirty="0"/>
              <a:t> </a:t>
            </a:r>
            <a:r>
              <a:rPr lang="en-US" sz="1100" b="1" dirty="0" err="1"/>
              <a:t>zapomnisz</a:t>
            </a:r>
            <a:r>
              <a:rPr lang="en-US" sz="1100" b="1" dirty="0"/>
              <a:t> o </a:t>
            </a:r>
            <a:r>
              <a:rPr lang="en-US" sz="1100" b="1" dirty="0" err="1"/>
              <a:t>niej</a:t>
            </a:r>
            <a:r>
              <a:rPr lang="en-US" sz="1100" b="1" dirty="0"/>
              <a:t>.</a:t>
            </a:r>
            <a:endParaRPr lang="en-US" sz="1100" dirty="0"/>
          </a:p>
          <a:p>
            <a:pPr marL="0" indent="0">
              <a:buNone/>
            </a:pPr>
            <a:r>
              <a:rPr lang="en-US" sz="1100" b="1" dirty="0" err="1"/>
              <a:t>Możesz</a:t>
            </a:r>
            <a:r>
              <a:rPr lang="en-US" sz="1100" b="1" dirty="0"/>
              <a:t> </a:t>
            </a:r>
            <a:r>
              <a:rPr lang="en-US" sz="1100" b="1" dirty="0" err="1"/>
              <a:t>ją</a:t>
            </a:r>
            <a:r>
              <a:rPr lang="en-US" sz="1100" b="1" dirty="0"/>
              <a:t> </a:t>
            </a:r>
            <a:r>
              <a:rPr lang="en-US" sz="1100" b="1" dirty="0" err="1"/>
              <a:t>podarować</a:t>
            </a:r>
            <a:r>
              <a:rPr lang="en-US" sz="1100" b="1" dirty="0"/>
              <a:t> </a:t>
            </a:r>
            <a:r>
              <a:rPr lang="en-US" sz="1100" b="1" dirty="0" err="1"/>
              <a:t>osobie</a:t>
            </a:r>
            <a:r>
              <a:rPr lang="en-US" sz="1100" b="1" dirty="0"/>
              <a:t> </a:t>
            </a:r>
            <a:r>
              <a:rPr lang="pl-PL" sz="1100" b="1" dirty="0"/>
              <a:t>, </a:t>
            </a:r>
            <a:r>
              <a:rPr lang="en-US" sz="1100" b="1" dirty="0" err="1"/>
              <a:t>którą</a:t>
            </a:r>
            <a:r>
              <a:rPr lang="en-US" sz="1100" b="1" dirty="0"/>
              <a:t> </a:t>
            </a:r>
            <a:r>
              <a:rPr lang="en-US" sz="1100" b="1" dirty="0" err="1"/>
              <a:t>lubisz</a:t>
            </a:r>
            <a:r>
              <a:rPr lang="en-US" sz="1100" b="1" dirty="0"/>
              <a:t>.</a:t>
            </a:r>
            <a:endParaRPr lang="en-US" sz="1100" dirty="0"/>
          </a:p>
          <a:p>
            <a:pPr marL="0"/>
            <a:endParaRPr lang="en-US" sz="1100" dirty="0"/>
          </a:p>
          <a:p>
            <a:endParaRPr lang="en-US" sz="1100" dirty="0"/>
          </a:p>
        </p:txBody>
      </p:sp>
      <p:pic>
        <p:nvPicPr>
          <p:cNvPr id="5" name="Symbol zastępczy zawartości 4" descr="Córka czarownic">
            <a:extLst>
              <a:ext uri="{FF2B5EF4-FFF2-40B4-BE49-F238E27FC236}">
                <a16:creationId xmlns:a16="http://schemas.microsoft.com/office/drawing/2014/main" id="{7B0A14E8-20F8-4667-BCC2-BF121F092C15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3" r="-5" b="25472"/>
          <a:stretch/>
        </p:blipFill>
        <p:spPr bwMode="auto">
          <a:xfrm>
            <a:off x="6128227" y="789709"/>
            <a:ext cx="2397514" cy="2161236"/>
          </a:xfrm>
          <a:custGeom>
            <a:avLst/>
            <a:gdLst/>
            <a:ahLst/>
            <a:cxnLst/>
            <a:rect l="l" t="t" r="r" b="b"/>
            <a:pathLst>
              <a:path w="2397514" h="2161236">
                <a:moveTo>
                  <a:pt x="684017" y="0"/>
                </a:moveTo>
                <a:cubicBezTo>
                  <a:pt x="1715801" y="0"/>
                  <a:pt x="1715801" y="0"/>
                  <a:pt x="1715801" y="0"/>
                </a:cubicBezTo>
                <a:cubicBezTo>
                  <a:pt x="1768004" y="0"/>
                  <a:pt x="1835562" y="37478"/>
                  <a:pt x="1863198" y="84326"/>
                </a:cubicBezTo>
                <a:cubicBezTo>
                  <a:pt x="2379089" y="993169"/>
                  <a:pt x="2379089" y="993169"/>
                  <a:pt x="2379089" y="993169"/>
                </a:cubicBezTo>
                <a:cubicBezTo>
                  <a:pt x="2403656" y="1043140"/>
                  <a:pt x="2403656" y="1118096"/>
                  <a:pt x="2379089" y="1168068"/>
                </a:cubicBezTo>
                <a:cubicBezTo>
                  <a:pt x="1863198" y="2076910"/>
                  <a:pt x="1863198" y="2076910"/>
                  <a:pt x="1863198" y="2076910"/>
                </a:cubicBezTo>
                <a:cubicBezTo>
                  <a:pt x="1835562" y="2123759"/>
                  <a:pt x="1768004" y="2161236"/>
                  <a:pt x="1715801" y="2161236"/>
                </a:cubicBezTo>
                <a:lnTo>
                  <a:pt x="684017" y="2161236"/>
                </a:lnTo>
                <a:cubicBezTo>
                  <a:pt x="628744" y="2161236"/>
                  <a:pt x="561187" y="2123759"/>
                  <a:pt x="536621" y="2076910"/>
                </a:cubicBezTo>
                <a:cubicBezTo>
                  <a:pt x="20729" y="1168068"/>
                  <a:pt x="20729" y="1168068"/>
                  <a:pt x="20729" y="1168068"/>
                </a:cubicBezTo>
                <a:cubicBezTo>
                  <a:pt x="-6909" y="1118096"/>
                  <a:pt x="-6909" y="1043140"/>
                  <a:pt x="20729" y="993169"/>
                </a:cubicBezTo>
                <a:cubicBezTo>
                  <a:pt x="536621" y="84326"/>
                  <a:pt x="536621" y="84326"/>
                  <a:pt x="536621" y="84326"/>
                </a:cubicBezTo>
                <a:cubicBezTo>
                  <a:pt x="561187" y="37478"/>
                  <a:pt x="628744" y="0"/>
                  <a:pt x="684017" y="0"/>
                </a:cubicBezTo>
                <a:close/>
              </a:path>
            </a:pathLst>
          </a:custGeom>
          <a:noFill/>
        </p:spPr>
      </p:pic>
      <p:pic>
        <p:nvPicPr>
          <p:cNvPr id="6" name="Obraz 5" descr="fragment książki Doroty Terakowskiej pt.”Córka Czarownic” – Okiem ...">
            <a:extLst>
              <a:ext uri="{FF2B5EF4-FFF2-40B4-BE49-F238E27FC236}">
                <a16:creationId xmlns:a16="http://schemas.microsoft.com/office/drawing/2014/main" id="{654D288F-6D38-433D-A781-D069C99DFA2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76" b="2"/>
          <a:stretch/>
        </p:blipFill>
        <p:spPr bwMode="auto">
          <a:xfrm>
            <a:off x="5484502" y="1423024"/>
            <a:ext cx="6274683" cy="4597738"/>
          </a:xfrm>
          <a:custGeom>
            <a:avLst/>
            <a:gdLst/>
            <a:ahLst/>
            <a:cxnLst/>
            <a:rect l="l" t="t" r="r" b="b"/>
            <a:pathLst>
              <a:path w="6274683" h="4597738">
                <a:moveTo>
                  <a:pt x="373676" y="2507768"/>
                </a:moveTo>
                <a:cubicBezTo>
                  <a:pt x="937335" y="2507768"/>
                  <a:pt x="937335" y="2507768"/>
                  <a:pt x="937335" y="2507768"/>
                </a:cubicBezTo>
                <a:cubicBezTo>
                  <a:pt x="965853" y="2507768"/>
                  <a:pt x="1002759" y="2527661"/>
                  <a:pt x="1017857" y="2552528"/>
                </a:cubicBezTo>
                <a:cubicBezTo>
                  <a:pt x="1299687" y="3034940"/>
                  <a:pt x="1299687" y="3034940"/>
                  <a:pt x="1299687" y="3034940"/>
                </a:cubicBezTo>
                <a:cubicBezTo>
                  <a:pt x="1313107" y="3061464"/>
                  <a:pt x="1313107" y="3101250"/>
                  <a:pt x="1299687" y="3127775"/>
                </a:cubicBezTo>
                <a:cubicBezTo>
                  <a:pt x="1017857" y="3610186"/>
                  <a:pt x="1017857" y="3610186"/>
                  <a:pt x="1017857" y="3610186"/>
                </a:cubicBezTo>
                <a:cubicBezTo>
                  <a:pt x="1002759" y="3635053"/>
                  <a:pt x="965853" y="3654946"/>
                  <a:pt x="937335" y="3654946"/>
                </a:cubicBezTo>
                <a:lnTo>
                  <a:pt x="373676" y="3654946"/>
                </a:lnTo>
                <a:cubicBezTo>
                  <a:pt x="343480" y="3654946"/>
                  <a:pt x="306574" y="3635053"/>
                  <a:pt x="293153" y="3610186"/>
                </a:cubicBezTo>
                <a:cubicBezTo>
                  <a:pt x="11324" y="3127775"/>
                  <a:pt x="11324" y="3127775"/>
                  <a:pt x="11324" y="3127775"/>
                </a:cubicBezTo>
                <a:cubicBezTo>
                  <a:pt x="-3774" y="3101250"/>
                  <a:pt x="-3774" y="3061464"/>
                  <a:pt x="11324" y="3034940"/>
                </a:cubicBezTo>
                <a:cubicBezTo>
                  <a:pt x="293153" y="2552528"/>
                  <a:pt x="293153" y="2552528"/>
                  <a:pt x="293153" y="2552528"/>
                </a:cubicBezTo>
                <a:cubicBezTo>
                  <a:pt x="306574" y="2527661"/>
                  <a:pt x="343480" y="2507768"/>
                  <a:pt x="373676" y="2507768"/>
                </a:cubicBezTo>
                <a:close/>
                <a:moveTo>
                  <a:pt x="2963165" y="0"/>
                </a:moveTo>
                <a:lnTo>
                  <a:pt x="3100668" y="0"/>
                </a:lnTo>
                <a:cubicBezTo>
                  <a:pt x="4782082" y="0"/>
                  <a:pt x="4782082" y="0"/>
                  <a:pt x="4782082" y="0"/>
                </a:cubicBezTo>
                <a:cubicBezTo>
                  <a:pt x="4896379" y="0"/>
                  <a:pt x="5044296" y="79730"/>
                  <a:pt x="5104806" y="179392"/>
                </a:cubicBezTo>
                <a:cubicBezTo>
                  <a:pt x="6234342" y="2112834"/>
                  <a:pt x="6234342" y="2112834"/>
                  <a:pt x="6234342" y="2112834"/>
                </a:cubicBezTo>
                <a:cubicBezTo>
                  <a:pt x="6288131" y="2219140"/>
                  <a:pt x="6288131" y="2378598"/>
                  <a:pt x="6234342" y="2484906"/>
                </a:cubicBezTo>
                <a:cubicBezTo>
                  <a:pt x="5104806" y="4418346"/>
                  <a:pt x="5104806" y="4418346"/>
                  <a:pt x="5104806" y="4418346"/>
                </a:cubicBezTo>
                <a:cubicBezTo>
                  <a:pt x="5044296" y="4518010"/>
                  <a:pt x="4896379" y="4597738"/>
                  <a:pt x="4782082" y="4597738"/>
                </a:cubicBezTo>
                <a:lnTo>
                  <a:pt x="2523007" y="4597738"/>
                </a:lnTo>
                <a:cubicBezTo>
                  <a:pt x="2401986" y="4597738"/>
                  <a:pt x="2254071" y="4518010"/>
                  <a:pt x="2200284" y="4418346"/>
                </a:cubicBezTo>
                <a:cubicBezTo>
                  <a:pt x="1070747" y="2484906"/>
                  <a:pt x="1070747" y="2484906"/>
                  <a:pt x="1070747" y="2484906"/>
                </a:cubicBezTo>
                <a:cubicBezTo>
                  <a:pt x="1010234" y="2378598"/>
                  <a:pt x="1010234" y="2219140"/>
                  <a:pt x="1070747" y="2112834"/>
                </a:cubicBezTo>
                <a:cubicBezTo>
                  <a:pt x="1141343" y="1991994"/>
                  <a:pt x="1207527" y="1878706"/>
                  <a:pt x="1269574" y="1772499"/>
                </a:cubicBezTo>
                <a:lnTo>
                  <a:pt x="1354552" y="1627041"/>
                </a:lnTo>
                <a:lnTo>
                  <a:pt x="2423436" y="1627041"/>
                </a:lnTo>
                <a:cubicBezTo>
                  <a:pt x="2482091" y="1627041"/>
                  <a:pt x="2557999" y="1586126"/>
                  <a:pt x="2589052" y="1534980"/>
                </a:cubicBezTo>
                <a:cubicBezTo>
                  <a:pt x="2589052" y="1534980"/>
                  <a:pt x="2589052" y="1534980"/>
                  <a:pt x="3168709" y="542774"/>
                </a:cubicBezTo>
                <a:cubicBezTo>
                  <a:pt x="3196312" y="488219"/>
                  <a:pt x="3196312" y="406388"/>
                  <a:pt x="3168709" y="351833"/>
                </a:cubicBezTo>
                <a:cubicBezTo>
                  <a:pt x="3168709" y="351833"/>
                  <a:pt x="3168709" y="351833"/>
                  <a:pt x="2980349" y="29414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586739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62542EEC-4F7C-4AE2-933E-EAC8EB3FA3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A081285-33C8-49E4-B987-DBB8C39FF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1856" y="3113415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3800" dirty="0"/>
              <a:t> „Czytanie nie boli”</a:t>
            </a:r>
            <a:endParaRPr lang="en-US" sz="3800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9F2E7E-42F2-4DAD-BD0E-07C053FF3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1858" y="1122362"/>
            <a:ext cx="4036333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indent="0">
              <a:buNone/>
            </a:pPr>
            <a:r>
              <a:rPr lang="en-US" sz="2000" dirty="0"/>
              <a:t>PRACE KLASY 5</a:t>
            </a:r>
            <a:r>
              <a:rPr lang="pl-PL" sz="2000" dirty="0"/>
              <a:t>F</a:t>
            </a:r>
            <a:endParaRPr lang="en-US" sz="20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6824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94D695-C9F2-4614-B675-F426F13739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9" r="28771" b="2"/>
          <a:stretch/>
        </p:blipFill>
        <p:spPr>
          <a:xfrm>
            <a:off x="733507" y="666728"/>
            <a:ext cx="5536001" cy="5465791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6048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86924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6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braz 1" descr="Obraz zawierający tekst&#10;&#10;Opis wygenerowany automatycznie">
            <a:extLst>
              <a:ext uri="{FF2B5EF4-FFF2-40B4-BE49-F238E27FC236}">
                <a16:creationId xmlns:a16="http://schemas.microsoft.com/office/drawing/2014/main" id="{8E5F42D9-E892-4D84-A537-45CC27CD1F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546" y="965201"/>
            <a:ext cx="6548757" cy="491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294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6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95990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az 1" descr="Obraz zawierający tekst&#10;&#10;Opis wygenerowany automatycznie">
            <a:extLst>
              <a:ext uri="{FF2B5EF4-FFF2-40B4-BE49-F238E27FC236}">
                <a16:creationId xmlns:a16="http://schemas.microsoft.com/office/drawing/2014/main" id="{2207BF9B-521A-48DA-837D-959818BCA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4565"/>
          <a:stretch/>
        </p:blipFill>
        <p:spPr>
          <a:xfrm>
            <a:off x="1155547" y="637762"/>
            <a:ext cx="9889808" cy="557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677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6EA86598-DA2C-41D5-BC0C-E877F8818E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" y="0"/>
            <a:ext cx="7525153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5BD7274-B7DB-4A21-902D-4F85787B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556" y="637763"/>
            <a:ext cx="5735633" cy="162727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BALLADYNA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557" y="2377331"/>
            <a:ext cx="457200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D013B0A3-A054-42F4-AD65-7DD5165ADF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5548" y="2580191"/>
            <a:ext cx="5735641" cy="359677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19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Kiedy siedzisz wieczorami i rozmyślasz nad książkami, weź do ręki ,,Balladynę” wtedy czas ci szybko minie. Dużo akcji, dużo złości, nienawiści i miłości.</a:t>
            </a:r>
          </a:p>
          <a:p>
            <a:pPr marL="0"/>
            <a:r>
              <a:rPr lang="en-US" sz="1900">
                <a:solidFill>
                  <a:schemeClr val="bg1"/>
                </a:solidFill>
              </a:rPr>
              <a:t>Balladyna to interesująca lektura Juliusza Słowackiego kierowana zarówno do młodszych osób, jak i do starszych. Opowiada o dwóch siostrach, Balladynie oraz Alinie. </a:t>
            </a:r>
            <a:br>
              <a:rPr lang="en-US" sz="1900">
                <a:solidFill>
                  <a:schemeClr val="bg1"/>
                </a:solidFill>
              </a:rPr>
            </a:br>
            <a:r>
              <a:rPr lang="en-US" sz="1900">
                <a:solidFill>
                  <a:schemeClr val="bg1"/>
                </a:solidFill>
              </a:rPr>
              <a:t>Balladyna zabija siostrę podczas malinowego konkursu, aby zostać żoną Kirkora, oraz Panią na jego zamku... </a:t>
            </a:r>
          </a:p>
          <a:p>
            <a:pPr marL="0"/>
            <a:r>
              <a:rPr lang="en-US" sz="1900">
                <a:solidFill>
                  <a:schemeClr val="bg1"/>
                </a:solidFill>
              </a:rPr>
              <a:t> Książka pokazuje nam, że ciągłe dbanie tylko o własne dobro, prędzej czy później obróci się przeciw nam, czego przykładem jest postępowanie jednej z sióstr.</a:t>
            </a:r>
          </a:p>
          <a:p>
            <a:endParaRPr lang="en-US" sz="1900">
              <a:solidFill>
                <a:schemeClr val="bg1"/>
              </a:solidFill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D7E7507D-D357-402D-A510-ED759F8914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377"/>
          <a:stretch/>
        </p:blipFill>
        <p:spPr>
          <a:xfrm>
            <a:off x="7525166" y="10"/>
            <a:ext cx="4666834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49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az 2" descr="Obraz zawierający zielony, siedzi, znak, laptop&#10;&#10;Opis wygenerowany automatycznie">
            <a:extLst>
              <a:ext uri="{FF2B5EF4-FFF2-40B4-BE49-F238E27FC236}">
                <a16:creationId xmlns:a16="http://schemas.microsoft.com/office/drawing/2014/main" id="{74DEF3E9-E909-40B9-ABE8-6D5A72798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097043"/>
            <a:ext cx="6569449" cy="464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462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7CBFB89B-285F-4A7C-8D70-732CBC174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0467" y="1862137"/>
            <a:ext cx="5571065" cy="3133725"/>
          </a:xfrm>
          <a:prstGeom prst="rect">
            <a:avLst/>
          </a:prstGeom>
          <a:ln>
            <a:noFill/>
          </a:ln>
        </p:spPr>
      </p:pic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422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DF8BB396-BAC3-497F-AF35-486C12206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10467" y="-285043"/>
            <a:ext cx="5571065" cy="7428086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366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324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tekst, lodówka&#10;&#10;Opis wygenerowany automatycznie">
            <a:extLst>
              <a:ext uri="{FF2B5EF4-FFF2-40B4-BE49-F238E27FC236}">
                <a16:creationId xmlns:a16="http://schemas.microsoft.com/office/drawing/2014/main" id="{E3411AC8-04A7-468E-9BA1-015FA3E89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0467" y="1339851"/>
            <a:ext cx="5571065" cy="417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345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254606B-8847-4D8C-80DD-91E0FC5CB2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3700" y="-466725"/>
            <a:ext cx="6858000" cy="779144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2D0D2DDD-9D87-4395-92A6-F426A0772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975" y="0"/>
            <a:ext cx="77914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75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Freeform: Shape 26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Obraz 2" descr="Obraz zawierający tekst, tablica suchościerna, lodówka&#10;&#10;Opis wygenerowany automatycznie">
            <a:extLst>
              <a:ext uri="{FF2B5EF4-FFF2-40B4-BE49-F238E27FC236}">
                <a16:creationId xmlns:a16="http://schemas.microsoft.com/office/drawing/2014/main" id="{8C9E8BD8-40A4-4C30-BDB8-B3A1C4E3F9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866" y="643466"/>
            <a:ext cx="4175124" cy="5566833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30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7736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01A3EE-FBEF-484F-BBAD-DD296AC1B1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94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553FA8F-6CCC-4C58-BDBF-EE0550662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/>
              <a:t>„NIE POŻAŁUJESZ, KSIĄŻKĘ PRZECZYTASZ </a:t>
            </a:r>
            <a:br>
              <a:rPr lang="en-US" sz="4100"/>
            </a:br>
            <a:r>
              <a:rPr lang="en-US" sz="4100"/>
              <a:t>I SIĘ LEPIEJ CZUJESZ.” </a:t>
            </a:r>
            <a:br>
              <a:rPr lang="en-US" sz="4100"/>
            </a:br>
            <a:endParaRPr lang="en-US" sz="410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406A71C-74F8-44E7-ABDF-3D6BE92B5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553" y="5624945"/>
            <a:ext cx="9078562" cy="592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Prace</a:t>
            </a:r>
            <a:r>
              <a:rPr lang="en-US" sz="2400" dirty="0"/>
              <a:t> </a:t>
            </a:r>
            <a:r>
              <a:rPr lang="en-US" sz="2400" dirty="0" err="1"/>
              <a:t>klasy</a:t>
            </a:r>
            <a:r>
              <a:rPr lang="en-US" sz="2400" dirty="0"/>
              <a:t> 5 g</a:t>
            </a:r>
          </a:p>
        </p:txBody>
      </p:sp>
    </p:spTree>
    <p:extLst>
      <p:ext uri="{BB962C8B-B14F-4D97-AF65-F5344CB8AC3E}">
        <p14:creationId xmlns:p14="http://schemas.microsoft.com/office/powerpoint/2010/main" val="16102844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6</TotalTime>
  <Words>178</Words>
  <Application>Microsoft Office PowerPoint</Application>
  <PresentationFormat>Panoramiczny</PresentationFormat>
  <Paragraphs>35</Paragraphs>
  <Slides>22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Motyw pakietu Office</vt:lpstr>
      <vt:lpstr>Document</vt:lpstr>
      <vt:lpstr>Obraz</vt:lpstr>
      <vt:lpstr>Lektura nie musi być nudna  </vt:lpstr>
      <vt:lpstr> „Czytanie nie boli”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„NIE POŻAŁUJESZ, KSIĄŻKĘ PRZECZYTASZ  I SIĘ LEPIEJ CZUJESZ.”  </vt:lpstr>
      <vt:lpstr>,,Magiczne drzewo" Andrzeja Maleszki to książka, którą pokocha każde dziecko  -  małe i duże. Powieść łączy świat rzeczywisty i fantastyczny,  z mnóstwem przygód nastolatków. Ciekawa historia, fantastyczne przygody, prawdziwa przyjaźń i w dodatku piękne ilustracje - to musisz koniecznie przeczytać i przeżyć to razem z bohaterami. Książka ta pobudza wyobraźnie, uczy pokory, oraz sprawia wiele przyjemności, niezależnie od wieku czytelnika. Naprawdę warto ją przeczytać.  ,,Oderwij się od ekranów i wejdź w świat marzeń i przygód"            Wojtek - uczeń</vt:lpstr>
      <vt:lpstr>Prezentacja programu PowerPoint</vt:lpstr>
      <vt:lpstr>Prezentacja programu PowerPoint</vt:lpstr>
      <vt:lpstr>O nie! Jemu się nudzi ( ͡° ʖ̯ ͡°)   </vt:lpstr>
      <vt:lpstr>Prezentacja programu PowerPoint</vt:lpstr>
      <vt:lpstr> „Czytanie  jest jak oddychanie”</vt:lpstr>
      <vt:lpstr>Prezentacja programu PowerPoint</vt:lpstr>
      <vt:lpstr>Prezentacja programu PowerPoint</vt:lpstr>
      <vt:lpstr>Najlepsza książka dla fanów fantazji  pełna tajemniczości i zaskakującego zakończenia… </vt:lpstr>
      <vt:lpstr> Czytanie jest jak oddychanie!!!</vt:lpstr>
      <vt:lpstr>Prezentacja programu PowerPoint</vt:lpstr>
      <vt:lpstr>Prezentacja programu PowerPoint</vt:lpstr>
      <vt:lpstr>BALLADYNA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Lektura nie musi być nudna  </dc:title>
  <dc:creator>Ela Akonom</dc:creator>
  <cp:lastModifiedBy>Ela Akonom</cp:lastModifiedBy>
  <cp:revision>2</cp:revision>
  <dcterms:created xsi:type="dcterms:W3CDTF">2020-05-29T10:25:44Z</dcterms:created>
  <dcterms:modified xsi:type="dcterms:W3CDTF">2020-06-01T15:43:05Z</dcterms:modified>
</cp:coreProperties>
</file>