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7" r:id="rId5"/>
    <p:sldId id="263" r:id="rId6"/>
    <p:sldId id="262" r:id="rId7"/>
    <p:sldId id="281" r:id="rId8"/>
    <p:sldId id="265" r:id="rId9"/>
    <p:sldId id="283" r:id="rId10"/>
    <p:sldId id="284" r:id="rId11"/>
    <p:sldId id="260" r:id="rId12"/>
    <p:sldId id="261" r:id="rId13"/>
    <p:sldId id="285" r:id="rId14"/>
    <p:sldId id="267" r:id="rId15"/>
    <p:sldId id="287" r:id="rId16"/>
    <p:sldId id="288" r:id="rId17"/>
    <p:sldId id="278" r:id="rId18"/>
    <p:sldId id="286" r:id="rId19"/>
    <p:sldId id="28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wysoki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Uczniowie</c:v>
                </c:pt>
                <c:pt idx="1">
                  <c:v>Nauczyciele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0.19000000000000028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A-4004-87A6-F215BC44A79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średni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Uczniowie</c:v>
                </c:pt>
                <c:pt idx="1">
                  <c:v>Nauczyciele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0.74000000000000099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A-4004-87A6-F215BC44A79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niski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Uczniowie</c:v>
                </c:pt>
                <c:pt idx="1">
                  <c:v>Nauczyciele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7.0000000000000034E-2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3A-4004-87A6-F215BC44A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242368"/>
        <c:axId val="79243904"/>
      </c:barChart>
      <c:catAx>
        <c:axId val="7924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9243904"/>
        <c:crosses val="autoZero"/>
        <c:auto val="1"/>
        <c:lblAlgn val="ctr"/>
        <c:lblOffset val="100"/>
        <c:noMultiLvlLbl val="0"/>
      </c:catAx>
      <c:valAx>
        <c:axId val="792439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92423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</c:v>
                </c:pt>
                <c:pt idx="1">
                  <c:v>0.30000000000000027</c:v>
                </c:pt>
                <c:pt idx="2">
                  <c:v>0.2</c:v>
                </c:pt>
                <c:pt idx="3">
                  <c:v>0.4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0-4085-B840-C5801849B2A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0.52</c:v>
                </c:pt>
                <c:pt idx="2">
                  <c:v>0.36000000000000026</c:v>
                </c:pt>
                <c:pt idx="3">
                  <c:v>4.0000000000000022E-2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0-4085-B840-C5801849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71328"/>
        <c:axId val="113572864"/>
      </c:barChart>
      <c:catAx>
        <c:axId val="11357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572864"/>
        <c:crosses val="autoZero"/>
        <c:auto val="1"/>
        <c:lblAlgn val="ctr"/>
        <c:lblOffset val="100"/>
        <c:noMultiLvlLbl val="0"/>
      </c:catAx>
      <c:valAx>
        <c:axId val="11357286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571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niechętnie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godz. wychowawca</c:v>
                </c:pt>
                <c:pt idx="1">
                  <c:v>wdż</c:v>
                </c:pt>
                <c:pt idx="2">
                  <c:v>technika</c:v>
                </c:pt>
                <c:pt idx="3">
                  <c:v>religia</c:v>
                </c:pt>
                <c:pt idx="4">
                  <c:v>tańce</c:v>
                </c:pt>
                <c:pt idx="5">
                  <c:v>w-f</c:v>
                </c:pt>
                <c:pt idx="6">
                  <c:v>muzyka</c:v>
                </c:pt>
                <c:pt idx="7">
                  <c:v>plastyka</c:v>
                </c:pt>
                <c:pt idx="8">
                  <c:v>informatyka</c:v>
                </c:pt>
                <c:pt idx="9">
                  <c:v>matematyka</c:v>
                </c:pt>
                <c:pt idx="10">
                  <c:v>przyroda</c:v>
                </c:pt>
                <c:pt idx="11">
                  <c:v>historia</c:v>
                </c:pt>
                <c:pt idx="12">
                  <c:v>język angielski</c:v>
                </c:pt>
                <c:pt idx="13">
                  <c:v>język polski</c:v>
                </c:pt>
              </c:strCache>
            </c:strRef>
          </c:cat>
          <c:val>
            <c:numRef>
              <c:f>Arkusz1!$B$2:$B$15</c:f>
              <c:numCache>
                <c:formatCode>0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47</c:v>
                </c:pt>
                <c:pt idx="3">
                  <c:v>16</c:v>
                </c:pt>
                <c:pt idx="4">
                  <c:v>10</c:v>
                </c:pt>
                <c:pt idx="5">
                  <c:v>32</c:v>
                </c:pt>
                <c:pt idx="6">
                  <c:v>32</c:v>
                </c:pt>
                <c:pt idx="7">
                  <c:v>8</c:v>
                </c:pt>
                <c:pt idx="8">
                  <c:v>14</c:v>
                </c:pt>
                <c:pt idx="9">
                  <c:v>55</c:v>
                </c:pt>
                <c:pt idx="10">
                  <c:v>67</c:v>
                </c:pt>
                <c:pt idx="11">
                  <c:v>112</c:v>
                </c:pt>
                <c:pt idx="12">
                  <c:v>27</c:v>
                </c:pt>
                <c:pt idx="1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C-468C-977E-24A25E24F86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chętnie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godz. wychowawca</c:v>
                </c:pt>
                <c:pt idx="1">
                  <c:v>wdż</c:v>
                </c:pt>
                <c:pt idx="2">
                  <c:v>technika</c:v>
                </c:pt>
                <c:pt idx="3">
                  <c:v>religia</c:v>
                </c:pt>
                <c:pt idx="4">
                  <c:v>tańce</c:v>
                </c:pt>
                <c:pt idx="5">
                  <c:v>w-f</c:v>
                </c:pt>
                <c:pt idx="6">
                  <c:v>muzyka</c:v>
                </c:pt>
                <c:pt idx="7">
                  <c:v>plastyka</c:v>
                </c:pt>
                <c:pt idx="8">
                  <c:v>informatyka</c:v>
                </c:pt>
                <c:pt idx="9">
                  <c:v>matematyka</c:v>
                </c:pt>
                <c:pt idx="10">
                  <c:v>przyroda</c:v>
                </c:pt>
                <c:pt idx="11">
                  <c:v>historia</c:v>
                </c:pt>
                <c:pt idx="12">
                  <c:v>język angielski</c:v>
                </c:pt>
                <c:pt idx="13">
                  <c:v>język polski</c:v>
                </c:pt>
              </c:strCache>
            </c:strRef>
          </c:cat>
          <c:val>
            <c:numRef>
              <c:f>Arkusz1!$C$2:$C$15</c:f>
              <c:numCache>
                <c:formatCode>0</c:formatCode>
                <c:ptCount val="14"/>
                <c:pt idx="0">
                  <c:v>10</c:v>
                </c:pt>
                <c:pt idx="1">
                  <c:v>1</c:v>
                </c:pt>
                <c:pt idx="2">
                  <c:v>31</c:v>
                </c:pt>
                <c:pt idx="3">
                  <c:v>29</c:v>
                </c:pt>
                <c:pt idx="4">
                  <c:v>12</c:v>
                </c:pt>
                <c:pt idx="5">
                  <c:v>128</c:v>
                </c:pt>
                <c:pt idx="6">
                  <c:v>77</c:v>
                </c:pt>
                <c:pt idx="7">
                  <c:v>30</c:v>
                </c:pt>
                <c:pt idx="8">
                  <c:v>39</c:v>
                </c:pt>
                <c:pt idx="9">
                  <c:v>92</c:v>
                </c:pt>
                <c:pt idx="10">
                  <c:v>51</c:v>
                </c:pt>
                <c:pt idx="11">
                  <c:v>40</c:v>
                </c:pt>
                <c:pt idx="12">
                  <c:v>96</c:v>
                </c:pt>
                <c:pt idx="1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C-468C-977E-24A25E24F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22816"/>
        <c:axId val="71924352"/>
      </c:barChart>
      <c:catAx>
        <c:axId val="71922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1924352"/>
        <c:crosses val="autoZero"/>
        <c:auto val="1"/>
        <c:lblAlgn val="ctr"/>
        <c:lblOffset val="100"/>
        <c:noMultiLvlLbl val="0"/>
      </c:catAx>
      <c:valAx>
        <c:axId val="7192435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1922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brak zainteresowania dobrą oceną</c:v>
                </c:pt>
                <c:pt idx="1">
                  <c:v>nudne lekcje</c:v>
                </c:pt>
                <c:pt idx="2">
                  <c:v>lenistwo</c:v>
                </c:pt>
                <c:pt idx="3">
                  <c:v>niechęć do nauczyciela</c:v>
                </c:pt>
                <c:pt idx="4">
                  <c:v>nieśmiałość</c:v>
                </c:pt>
                <c:pt idx="5">
                  <c:v>brak motywacji</c:v>
                </c:pt>
                <c:pt idx="6">
                  <c:v>niezrozumienie materiału omawianego na lekcji</c:v>
                </c:pt>
                <c:pt idx="7">
                  <c:v>nieprzygotowanie do lekcji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0.1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  <c:pt idx="4">
                  <c:v>0.60000000000000064</c:v>
                </c:pt>
                <c:pt idx="5">
                  <c:v>0.4</c:v>
                </c:pt>
                <c:pt idx="6">
                  <c:v>0.60000000000000064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5-4ADB-9238-F9E68F53464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Uczniowie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brak zainteresowania dobrą oceną</c:v>
                </c:pt>
                <c:pt idx="1">
                  <c:v>nudne lekcje</c:v>
                </c:pt>
                <c:pt idx="2">
                  <c:v>lenistwo</c:v>
                </c:pt>
                <c:pt idx="3">
                  <c:v>niechęć do nauczyciela</c:v>
                </c:pt>
                <c:pt idx="4">
                  <c:v>nieśmiałość</c:v>
                </c:pt>
                <c:pt idx="5">
                  <c:v>brak motywacji</c:v>
                </c:pt>
                <c:pt idx="6">
                  <c:v>niezrozumienie materiału omawianego na lekcji</c:v>
                </c:pt>
                <c:pt idx="7">
                  <c:v>nieprzygotowanie do lekcji</c:v>
                </c:pt>
              </c:strCache>
            </c:strRef>
          </c:cat>
          <c:val>
            <c:numRef>
              <c:f>Arkusz1!$C$2:$C$9</c:f>
              <c:numCache>
                <c:formatCode>0%</c:formatCode>
                <c:ptCount val="8"/>
                <c:pt idx="0">
                  <c:v>0.1</c:v>
                </c:pt>
                <c:pt idx="1">
                  <c:v>0.41000000000000031</c:v>
                </c:pt>
                <c:pt idx="2">
                  <c:v>0.35000000000000031</c:v>
                </c:pt>
                <c:pt idx="3">
                  <c:v>0.24000000000000021</c:v>
                </c:pt>
                <c:pt idx="4">
                  <c:v>0.32000000000000051</c:v>
                </c:pt>
                <c:pt idx="5">
                  <c:v>0.2</c:v>
                </c:pt>
                <c:pt idx="6">
                  <c:v>0.61000000000000065</c:v>
                </c:pt>
                <c:pt idx="7">
                  <c:v>0.47000000000000008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5-4ADB-9238-F9E68F534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32480"/>
        <c:axId val="79334016"/>
      </c:barChart>
      <c:catAx>
        <c:axId val="79332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9334016"/>
        <c:crosses val="autoZero"/>
        <c:auto val="1"/>
        <c:lblAlgn val="ctr"/>
        <c:lblOffset val="100"/>
        <c:noMultiLvlLbl val="0"/>
      </c:catAx>
      <c:valAx>
        <c:axId val="7933401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93324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stawiają oceny aktywnym uczniom po każdej lekcji</c:v>
                </c:pt>
                <c:pt idx="1">
                  <c:v>stawiają plusy za aktywność po każdej lekcji</c:v>
                </c:pt>
                <c:pt idx="2">
                  <c:v>stawiają minusy za brak aktywności</c:v>
                </c:pt>
                <c:pt idx="3">
                  <c:v>stosują kary (np. dodatkowe zadania) za brak aktywności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0.23</c:v>
                </c:pt>
                <c:pt idx="1">
                  <c:v>0.8</c:v>
                </c:pt>
                <c:pt idx="2">
                  <c:v>9.0000000000000024E-2</c:v>
                </c:pt>
                <c:pt idx="3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3-450D-BC68-AC12BBA4A42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stawiają oceny aktywnym uczniom po każdej lekcji</c:v>
                </c:pt>
                <c:pt idx="1">
                  <c:v>stawiają plusy za aktywność po każdej lekcji</c:v>
                </c:pt>
                <c:pt idx="2">
                  <c:v>stawiają minusy za brak aktywności</c:v>
                </c:pt>
                <c:pt idx="3">
                  <c:v>stosują kary (np. dodatkowe zadania) za brak aktywności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0.4</c:v>
                </c:pt>
                <c:pt idx="1">
                  <c:v>0.9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B3-450D-BC68-AC12BBA4A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35424"/>
        <c:axId val="103336960"/>
      </c:barChart>
      <c:catAx>
        <c:axId val="10333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3336960"/>
        <c:crosses val="autoZero"/>
        <c:auto val="1"/>
        <c:lblAlgn val="ctr"/>
        <c:lblOffset val="100"/>
        <c:noMultiLvlLbl val="0"/>
      </c:catAx>
      <c:valAx>
        <c:axId val="103336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33354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zdecydowanie tak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Uczniowie</c:v>
                </c:pt>
                <c:pt idx="1">
                  <c:v>Nauczyciele</c:v>
                </c:pt>
                <c:pt idx="2">
                  <c:v>Rodzice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0.32000000000000045</c:v>
                </c:pt>
                <c:pt idx="1">
                  <c:v>0.30000000000000032</c:v>
                </c:pt>
                <c:pt idx="2">
                  <c:v>0.38000000000000045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9-43F2-81B4-BA87B525607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tak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Uczniowie</c:v>
                </c:pt>
                <c:pt idx="1">
                  <c:v>Nauczyciele</c:v>
                </c:pt>
                <c:pt idx="2">
                  <c:v>Rodzice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0.35000000000000031</c:v>
                </c:pt>
                <c:pt idx="1">
                  <c:v>0.60000000000000064</c:v>
                </c:pt>
                <c:pt idx="2">
                  <c:v>0.48000000000000032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9-43F2-81B4-BA87B525607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trudno powiedzieć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Uczniowie</c:v>
                </c:pt>
                <c:pt idx="1">
                  <c:v>Nauczyciele</c:v>
                </c:pt>
                <c:pt idx="2">
                  <c:v>Rodzice</c:v>
                </c:pt>
              </c:strCache>
            </c:strRef>
          </c:cat>
          <c:val>
            <c:numRef>
              <c:f>Arkusz1!$D$2:$D$4</c:f>
              <c:numCache>
                <c:formatCode>0%</c:formatCode>
                <c:ptCount val="3"/>
                <c:pt idx="0">
                  <c:v>0.2</c:v>
                </c:pt>
                <c:pt idx="1">
                  <c:v>0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9-43F2-81B4-BA87B5256078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raczej nie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Uczniowie</c:v>
                </c:pt>
                <c:pt idx="1">
                  <c:v>Nauczyciele</c:v>
                </c:pt>
                <c:pt idx="2">
                  <c:v>Rodzice</c:v>
                </c:pt>
              </c:strCache>
            </c:strRef>
          </c:cat>
          <c:val>
            <c:numRef>
              <c:f>Arkusz1!$E$2:$E$4</c:f>
              <c:numCache>
                <c:formatCode>0%</c:formatCode>
                <c:ptCount val="3"/>
                <c:pt idx="0">
                  <c:v>9.0000000000000024E-2</c:v>
                </c:pt>
                <c:pt idx="1">
                  <c:v>0.1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79-43F2-81B4-BA87B5256078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zdecydowanie nie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Uczniowie</c:v>
                </c:pt>
                <c:pt idx="1">
                  <c:v>Nauczyciele</c:v>
                </c:pt>
                <c:pt idx="2">
                  <c:v>Rodzice</c:v>
                </c:pt>
              </c:strCache>
            </c:strRef>
          </c:cat>
          <c:val>
            <c:numRef>
              <c:f>Arkusz1!$F$2:$F$4</c:f>
              <c:numCache>
                <c:formatCode>0%</c:formatCode>
                <c:ptCount val="3"/>
                <c:pt idx="0">
                  <c:v>4.0000000000000022E-2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79-43F2-81B4-BA87B5256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18880"/>
        <c:axId val="103443840"/>
      </c:barChart>
      <c:catAx>
        <c:axId val="10341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3443840"/>
        <c:crosses val="autoZero"/>
        <c:auto val="1"/>
        <c:lblAlgn val="ctr"/>
        <c:lblOffset val="100"/>
        <c:noMultiLvlLbl val="0"/>
      </c:catAx>
      <c:valAx>
        <c:axId val="1034438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34188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213988198002405E-2"/>
          <c:y val="9.0841110422699572E-2"/>
          <c:w val="0.89019466524435853"/>
          <c:h val="0.8646942661539702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explosion val="9"/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0-76CF-4102-9E85-7EC775D9D0E0}"/>
              </c:ext>
            </c:extLst>
          </c:dPt>
          <c:dLbls>
            <c:dLbl>
              <c:idx val="0"/>
              <c:layout>
                <c:manualLayout>
                  <c:x val="2.3736592433515592E-2"/>
                  <c:y val="5.410599233736969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F-4102-9E85-7EC775D9D0E0}"/>
                </c:ext>
              </c:extLst>
            </c:dLbl>
            <c:dLbl>
              <c:idx val="1"/>
              <c:layout>
                <c:manualLayout>
                  <c:x val="3.5726629217686587E-2"/>
                  <c:y val="-1.49982888825839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CF-4102-9E85-7EC775D9D0E0}"/>
                </c:ext>
              </c:extLst>
            </c:dLbl>
            <c:dLbl>
              <c:idx val="2"/>
              <c:layout>
                <c:manualLayout>
                  <c:x val="-0.12895927826022541"/>
                  <c:y val="-0.1279579453721065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CF-4102-9E85-7EC775D9D0E0}"/>
                </c:ext>
              </c:extLst>
            </c:dLbl>
            <c:dLbl>
              <c:idx val="3"/>
              <c:layout>
                <c:manualLayout>
                  <c:x val="-3.5377170921403023E-2"/>
                  <c:y val="2.5304271776424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F-4102-9E85-7EC775D9D0E0}"/>
                </c:ext>
              </c:extLst>
            </c:dLbl>
            <c:dLbl>
              <c:idx val="4"/>
              <c:layout>
                <c:manualLayout>
                  <c:x val="-5.5224624879430535E-2"/>
                  <c:y val="6.441178749912274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CF-4102-9E85-7EC775D9D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0.12000000000000002</c:v>
                </c:pt>
                <c:pt idx="1">
                  <c:v>0.26</c:v>
                </c:pt>
                <c:pt idx="2">
                  <c:v>0.35000000000000031</c:v>
                </c:pt>
                <c:pt idx="3">
                  <c:v>0.22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CF-4102-9E85-7EC775D9D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0.28000000000000008</c:v>
                </c:pt>
                <c:pt idx="2">
                  <c:v>0.38000000000000045</c:v>
                </c:pt>
                <c:pt idx="3">
                  <c:v>0.16</c:v>
                </c:pt>
                <c:pt idx="4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4-4685-A749-C26A455730A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0.1</c:v>
                </c:pt>
                <c:pt idx="1">
                  <c:v>0.8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84-4685-A749-C26A455730A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Arkusz1!$D$2:$D$6</c:f>
              <c:numCache>
                <c:formatCode>0%</c:formatCode>
                <c:ptCount val="5"/>
                <c:pt idx="0">
                  <c:v>0.11</c:v>
                </c:pt>
                <c:pt idx="1">
                  <c:v>0.59</c:v>
                </c:pt>
                <c:pt idx="2">
                  <c:v>0.21000000000000019</c:v>
                </c:pt>
                <c:pt idx="3">
                  <c:v>8.0000000000000043E-2</c:v>
                </c:pt>
                <c:pt idx="4">
                  <c:v>1.0000000000000005E-2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84-4685-A749-C26A455730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42976"/>
        <c:axId val="108565248"/>
      </c:barChart>
      <c:catAx>
        <c:axId val="10854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8565248"/>
        <c:crosses val="autoZero"/>
        <c:auto val="1"/>
        <c:lblAlgn val="ctr"/>
        <c:lblOffset val="100"/>
        <c:noMultiLvlLbl val="0"/>
      </c:catAx>
      <c:valAx>
        <c:axId val="1085652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085429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0.49000000000000032</c:v>
                </c:pt>
                <c:pt idx="1">
                  <c:v>0.35000000000000031</c:v>
                </c:pt>
                <c:pt idx="2">
                  <c:v>6.0000000000000032E-2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4FA2-8082-52A6A5D9A68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0.4</c:v>
                </c:pt>
                <c:pt idx="1">
                  <c:v>0.60000000000000064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9-4FA2-8082-52A6A5D9A68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Rodzice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Arkusz1!$D$2:$D$6</c:f>
              <c:numCache>
                <c:formatCode>0%</c:formatCode>
                <c:ptCount val="5"/>
                <c:pt idx="0">
                  <c:v>0.58000000000000007</c:v>
                </c:pt>
                <c:pt idx="1">
                  <c:v>0.4</c:v>
                </c:pt>
                <c:pt idx="2">
                  <c:v>2.0000000000000011E-2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59-4FA2-8082-52A6A5D9A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089920"/>
        <c:axId val="113095808"/>
      </c:barChart>
      <c:catAx>
        <c:axId val="11308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095808"/>
        <c:crosses val="autoZero"/>
        <c:auto val="1"/>
        <c:lblAlgn val="ctr"/>
        <c:lblOffset val="100"/>
        <c:noMultiLvlLbl val="0"/>
      </c:catAx>
      <c:valAx>
        <c:axId val="1130958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0899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</c:v>
                </c:pt>
                <c:pt idx="1">
                  <c:v>0.4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A-4852-A021-75373B5A183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0.53</c:v>
                </c:pt>
                <c:pt idx="2">
                  <c:v>0.23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A-4852-A021-75373B5A1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484160"/>
        <c:axId val="113485696"/>
      </c:barChart>
      <c:catAx>
        <c:axId val="11348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485696"/>
        <c:crosses val="autoZero"/>
        <c:auto val="1"/>
        <c:lblAlgn val="ctr"/>
        <c:lblOffset val="100"/>
        <c:noMultiLvlLbl val="0"/>
      </c:catAx>
      <c:valAx>
        <c:axId val="11348569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3484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FCF5-E57F-45A3-BF72-AB510514F5ED}" type="datetimeFigureOut">
              <a:rPr lang="pl-PL" smtClean="0"/>
              <a:pPr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6F3F-6FFD-4C4F-B57E-C430B49AF6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04256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rgbClr val="FF0000"/>
                </a:solidFill>
              </a:rPr>
              <a:t>UCZNIOWIE SĄ AKTYWNI</a:t>
            </a:r>
            <a:br>
              <a:rPr lang="pl-PL" sz="5500" b="1" dirty="0">
                <a:solidFill>
                  <a:srgbClr val="FF0000"/>
                </a:solidFill>
              </a:rPr>
            </a:b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800" b="1" dirty="0"/>
              <a:t>Ankietę przeprowadziły i prezentację przygotowały:</a:t>
            </a:r>
            <a:br>
              <a:rPr lang="pl-PL" sz="2800" b="1" dirty="0"/>
            </a:br>
            <a:r>
              <a:rPr lang="pl-PL" sz="2800" b="1" dirty="0"/>
              <a:t>Agnieszka Karpińska i Aleksandra Zawartowska</a:t>
            </a:r>
          </a:p>
        </p:txBody>
      </p:sp>
      <p:pic>
        <p:nvPicPr>
          <p:cNvPr id="24580" name="Picture 4" descr="http://www.wikom.pl/sp46lodz/pictures/k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4071966" cy="3031012"/>
          </a:xfrm>
          <a:prstGeom prst="rect">
            <a:avLst/>
          </a:prstGeom>
          <a:noFill/>
        </p:spPr>
      </p:pic>
      <p:pic>
        <p:nvPicPr>
          <p:cNvPr id="24586" name="Picture 10" descr="http://i.activemaniak.pl/activemaniak/2014/09/Fotolia_51111285_Subscription_Monthly_XXL-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217258"/>
            <a:ext cx="3857652" cy="2569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Jakie szkolne pomoce dydaktyczne wspierają aktywizację uczniów? – wg nauczycieli.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metodniki,</a:t>
            </a:r>
          </a:p>
          <a:p>
            <a:r>
              <a:rPr lang="pl-PL" sz="2800" dirty="0"/>
              <a:t>tablice interaktywne,</a:t>
            </a:r>
          </a:p>
          <a:p>
            <a:r>
              <a:rPr lang="pl-PL" sz="2800" dirty="0"/>
              <a:t>programy multimedialne,</a:t>
            </a:r>
          </a:p>
          <a:p>
            <a:r>
              <a:rPr lang="pl-PL" sz="2800" dirty="0"/>
              <a:t>prezentacje przygotowane przez uczniów,</a:t>
            </a:r>
          </a:p>
          <a:p>
            <a:r>
              <a:rPr lang="pl-PL" sz="2800" dirty="0"/>
              <a:t>nowy sprzęt sportowy.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Czy chętnie i aktywnie uczestniczysz w zajęciach pozalekcyjnych?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Czy uczniowie zgłaszają pomysły na to, co chcieliby robić w szkole?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Czy w szkole realizuje się działania zaproponowane (wymyślone) przez uczniów?</a:t>
            </a: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Czy na terenie szkoły widoczne są informacje o osiągnięciach uczniów (prace, informacje o sukcesach)?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pl-PL" sz="2800" dirty="0"/>
              <a:t>Czy według Pani/Pana uczniowie są samodzielni </a:t>
            </a:r>
            <a:br>
              <a:rPr lang="pl-PL" sz="2800" dirty="0"/>
            </a:br>
            <a:r>
              <a:rPr lang="pl-PL" sz="2800" dirty="0"/>
              <a:t>w podejmowaniu różnorodnych aktywności </a:t>
            </a:r>
            <a:br>
              <a:rPr lang="pl-PL" sz="2800" dirty="0"/>
            </a:br>
            <a:r>
              <a:rPr lang="pl-PL" sz="2800" dirty="0"/>
              <a:t>na rzecz własnego rozwoju?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pl-PL" sz="2800" dirty="0"/>
              <a:t>Czy według Pani/Pana uczniowie są samodzielni </a:t>
            </a:r>
            <a:br>
              <a:rPr lang="pl-PL" sz="2800" dirty="0"/>
            </a:br>
            <a:r>
              <a:rPr lang="pl-PL" sz="2800" dirty="0"/>
              <a:t>w podejmowaniu różnorodnych aktywności </a:t>
            </a:r>
            <a:br>
              <a:rPr lang="pl-PL" sz="2800" dirty="0"/>
            </a:br>
            <a:r>
              <a:rPr lang="pl-PL" sz="2800" dirty="0"/>
              <a:t>na rzecz rozwoju szkoły?</a:t>
            </a: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/>
              <a:t>Podaj przykłady realizowanych działań zaproponowanych przez uczniów: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pl-PL" sz="2700" dirty="0"/>
              <a:t>uzgadnianie terminów kartkówek, sprawdzianów,</a:t>
            </a:r>
          </a:p>
          <a:p>
            <a:r>
              <a:rPr lang="pl-PL" sz="2700" dirty="0"/>
              <a:t>remont toalet,</a:t>
            </a:r>
          </a:p>
          <a:p>
            <a:r>
              <a:rPr lang="pl-PL" sz="2700" dirty="0"/>
              <a:t>przygotowanie przedstawień, prezentacji,</a:t>
            </a:r>
          </a:p>
          <a:p>
            <a:r>
              <a:rPr lang="pl-PL" sz="2700" dirty="0"/>
              <a:t>opracowywanie gier dydaktycznych,</a:t>
            </a:r>
          </a:p>
          <a:p>
            <a:r>
              <a:rPr lang="pl-PL" sz="2700" dirty="0"/>
              <a:t>przygotowywanie folderów, albumów,</a:t>
            </a:r>
          </a:p>
          <a:p>
            <a:r>
              <a:rPr lang="pl-PL" sz="2700" dirty="0"/>
              <a:t>wieczory filmowe, kolorowe dni, szczęśliwy numerek, dyskoteki szkolne,</a:t>
            </a:r>
          </a:p>
          <a:p>
            <a:r>
              <a:rPr lang="pl-PL" sz="2700" dirty="0"/>
              <a:t>gazetki klasowe, imprezy klasowe,</a:t>
            </a:r>
          </a:p>
          <a:p>
            <a:r>
              <a:rPr lang="pl-PL" sz="2700" dirty="0"/>
              <a:t>wyjścia w teren, zbiórka sprzętu,</a:t>
            </a:r>
          </a:p>
          <a:p>
            <a:r>
              <a:rPr lang="pl-PL" sz="2700" dirty="0"/>
              <a:t>akcje charytatywne, loteria, wolontariat,</a:t>
            </a:r>
          </a:p>
          <a:p>
            <a:endParaRPr lang="pl-P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/>
              <a:t>Wnioski: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71546"/>
            <a:ext cx="8219256" cy="5054617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Większość uczniów aktywnie uczestniczy w zajęciach lekcyjnych, jak i pozalekcyjnych, prowadzonych w szkole.</a:t>
            </a:r>
          </a:p>
          <a:p>
            <a:pPr algn="just"/>
            <a:r>
              <a:rPr lang="pl-PL" sz="2200" dirty="0"/>
              <a:t>Główne przyczyny braku aktywności to: niezrozumienie materiału omawianego na lekcji, brak przygotowania oraz nudne lekcje.</a:t>
            </a:r>
          </a:p>
          <a:p>
            <a:pPr algn="just"/>
            <a:r>
              <a:rPr lang="pl-PL" sz="2200" dirty="0"/>
              <a:t>Nauczyciele zauważając aktywność uczniów oceniają ją pozytywnie.</a:t>
            </a:r>
          </a:p>
          <a:p>
            <a:pPr algn="just"/>
            <a:r>
              <a:rPr lang="pl-PL" sz="2200" dirty="0"/>
              <a:t>Szkoła dysponuje pomocami dydaktycznymi, które wspierają </a:t>
            </a:r>
            <a:br>
              <a:rPr lang="pl-PL" sz="2200" dirty="0"/>
            </a:br>
            <a:r>
              <a:rPr lang="pl-PL" sz="2200" dirty="0"/>
              <a:t>i aktywizują proces edukacyjny uczniów (tablice multimedialne, projektory, sprzęt sportowy).</a:t>
            </a:r>
          </a:p>
          <a:p>
            <a:pPr algn="just"/>
            <a:r>
              <a:rPr lang="pl-PL" sz="2200" dirty="0"/>
              <a:t>Szkoła, w ramach swoich możliwości, stara się realizować przedsięwzięcia zainicjowane przez uczniów.</a:t>
            </a:r>
          </a:p>
          <a:p>
            <a:pPr algn="just"/>
            <a:r>
              <a:rPr lang="pl-PL" sz="2200" dirty="0"/>
              <a:t>Uczniowie biorą udział w akcjach społecznych.</a:t>
            </a:r>
          </a:p>
          <a:p>
            <a:pPr algn="just"/>
            <a:r>
              <a:rPr lang="pl-PL" sz="2200" dirty="0"/>
              <a:t>Promowane są osiągnięcia uczniów.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24642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/>
              <a:t>Rekomendacje: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09090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pl-PL" sz="2000" dirty="0"/>
              <a:t>Wprowadzać metody i techniki nauczania, które wpłyną na podwyższenie poziomu aktywności uczniów na zajęciach szkolnych. 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Nagradzać zaangażowanie uczniów podczas zajęć lekcyjnych.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Należy zadbać o jeszcze większe uatrakcyjnienie zajęć dydaktycznych.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Trudniejsze partie materiału prezentować uczniom w bardziej przystępny sposób.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Zwracać uwagę na indywidualizację pracy z uczniem.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Starać się utrzymać wysoki procent udziału uczniów w różnego rodzaju zajęciach dodatkowych.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Zachęcać uczniów do jeszcze większego zaangażowania w życie szkoły oraz do inicjowania różnorodnych działań, które przyczynią się do wyzwolenia ich własnej aktywności.</a:t>
            </a:r>
          </a:p>
          <a:p>
            <a:pPr algn="just">
              <a:lnSpc>
                <a:spcPct val="110000"/>
              </a:lnSpc>
            </a:pPr>
            <a:r>
              <a:rPr lang="pl-PL" sz="2000" dirty="0"/>
              <a:t>Propagować i rozpowszechniać działania zainicjowane przez uczniów.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2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600" b="1" dirty="0"/>
              <a:t>Cele: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pl-PL" sz="2700" dirty="0"/>
              <a:t>Zbadanie, czy uczniowie chętnie uczestniczą </a:t>
            </a:r>
            <a:br>
              <a:rPr lang="pl-PL" sz="2700" dirty="0"/>
            </a:br>
            <a:r>
              <a:rPr lang="pl-PL" sz="2700" dirty="0"/>
              <a:t>w zajęciach prowadzonych w szkole oraz w zajęciach pozalekcyjnych.</a:t>
            </a:r>
          </a:p>
          <a:p>
            <a:pPr algn="just">
              <a:buFont typeface="Arial" charset="0"/>
              <a:buChar char="•"/>
            </a:pPr>
            <a:r>
              <a:rPr lang="pl-PL" sz="2700" dirty="0"/>
              <a:t>Zbadanie poziomu aktywności uczniów na zajęciach lekcyjnych.</a:t>
            </a:r>
          </a:p>
          <a:p>
            <a:pPr algn="just">
              <a:buFont typeface="Arial" charset="0"/>
              <a:buChar char="•"/>
            </a:pPr>
            <a:r>
              <a:rPr lang="pl-PL" sz="2700" dirty="0"/>
              <a:t>Zdobycie informacji, jakie działania należy podjąć, aby uczniowie aktywnie uczestniczyli w zajęciach oraz innej działalności prowadzonej przez szkołę. </a:t>
            </a:r>
          </a:p>
          <a:p>
            <a:pPr>
              <a:buFont typeface="Arial" charset="0"/>
              <a:buChar char="•"/>
            </a:pPr>
            <a:r>
              <a:rPr lang="pl-PL" sz="2700" dirty="0"/>
              <a:t>Opracowanie planu działań mających na celu podnoszenie aktywności uczniów.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/>
              <a:t>Pytania kluczowe: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pl-PL" sz="2700" dirty="0"/>
              <a:t>Czy uczniowie są aktywni podczas zajęć lekcyjnych?</a:t>
            </a:r>
          </a:p>
          <a:p>
            <a:pPr algn="just"/>
            <a:r>
              <a:rPr lang="pl-PL" sz="2700" dirty="0"/>
              <a:t>W jakich zajęciach uczniowie szczególnie chętnie/niechętnie uczestniczą?</a:t>
            </a:r>
          </a:p>
          <a:p>
            <a:pPr algn="just"/>
            <a:r>
              <a:rPr lang="pl-PL" sz="2700" dirty="0"/>
              <a:t>Co powoduje brak aktywności na lekcjach?</a:t>
            </a:r>
          </a:p>
          <a:p>
            <a:pPr algn="just"/>
            <a:r>
              <a:rPr lang="pl-PL" sz="2700" dirty="0"/>
              <a:t>W jaki sposób nauczyciele starają się zwiększyć aktywność  uczniów?</a:t>
            </a:r>
          </a:p>
          <a:p>
            <a:pPr algn="just"/>
            <a:r>
              <a:rPr lang="pl-PL" sz="2700" dirty="0"/>
              <a:t>Czy uczniowie uczestniczą w zajęciach pozalekcyjnych?</a:t>
            </a:r>
          </a:p>
          <a:p>
            <a:pPr algn="just"/>
            <a:r>
              <a:rPr lang="pl-PL" sz="2700" dirty="0"/>
              <a:t>Czy szkoła stwarza sytuacje, w których uczniowie mogą wykazać się własną inicjatywą, aktywnością?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Jaki według Ciebie/Pani/Pana jest poziom aktywności uczniów na zajęciach lekcyjnych?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 jakich zajęciach chętnie/niechętnie uczestniczysz?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Jakie są najważniejsze powody braku aktywności </a:t>
            </a:r>
            <a:br>
              <a:rPr lang="pl-PL" sz="2800" dirty="0"/>
            </a:br>
            <a:r>
              <a:rPr lang="pl-PL" sz="2800" dirty="0"/>
              <a:t>na lekcjach?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pPr algn="l"/>
            <a:r>
              <a:rPr lang="pl-PL" sz="2800" dirty="0"/>
              <a:t>Inne odpowiedzi uczniów: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krzyk nauczyciela, złośliwość niektórych nauczycieli,</a:t>
            </a:r>
          </a:p>
          <a:p>
            <a:r>
              <a:rPr lang="pl-PL" sz="2800" dirty="0"/>
              <a:t>zmęczenie, smutek,</a:t>
            </a:r>
          </a:p>
          <a:p>
            <a:r>
              <a:rPr lang="pl-PL" sz="2800" dirty="0"/>
              <a:t>rozmowy, zagadanie się, nieuważanie na lekcji,</a:t>
            </a:r>
          </a:p>
          <a:p>
            <a:r>
              <a:rPr lang="pl-PL" sz="2800" dirty="0"/>
              <a:t>dużo zadań domowych,</a:t>
            </a:r>
          </a:p>
          <a:p>
            <a:r>
              <a:rPr lang="pl-PL" sz="2800" dirty="0"/>
              <a:t>brak zadań.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 jaki sposób nauczyciele starają się </a:t>
            </a:r>
            <a:br>
              <a:rPr lang="pl-PL" sz="2800" dirty="0"/>
            </a:br>
            <a:r>
              <a:rPr lang="pl-PL" sz="2800" dirty="0"/>
              <a:t>zachęcać uczniów do aktywności na lekcji?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Jakie metody stosowane przez Twoich nauczycieli zwiększają aktywność uczniów? – wg uczniów.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Procent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Praktyczne rozwiązywanie zadań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Praca z tekstem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Indywidualna praca z uczniem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Dyskusja, debata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Wykład, pogadanka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Pokaz, demonstracja, prezentacja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Ciekawe pomoce dydaktyczne (np. tablica</a:t>
                      </a:r>
                      <a:r>
                        <a:rPr lang="pl-PL" baseline="0" dirty="0"/>
                        <a:t> multimedialna</a:t>
                      </a:r>
                      <a:r>
                        <a:rPr lang="pl-P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Praca w grupach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Inne: kolorowe kartki, filmy,</a:t>
                      </a:r>
                      <a:r>
                        <a:rPr lang="pl-PL" baseline="0" dirty="0"/>
                        <a:t> wyjścia w teren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512</Words>
  <Application>Microsoft Office PowerPoint</Application>
  <PresentationFormat>Pokaz na ekranie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Motyw pakietu Office</vt:lpstr>
      <vt:lpstr>UCZNIOWIE SĄ AKTYWNI  Ankietę przeprowadziły i prezentację przygotowały: Agnieszka Karpińska i Aleksandra Zawartowska</vt:lpstr>
      <vt:lpstr>Cele:</vt:lpstr>
      <vt:lpstr>Pytania kluczowe:</vt:lpstr>
      <vt:lpstr>Jaki według Ciebie/Pani/Pana jest poziom aktywności uczniów na zajęciach lekcyjnych?</vt:lpstr>
      <vt:lpstr>W jakich zajęciach chętnie/niechętnie uczestniczysz? </vt:lpstr>
      <vt:lpstr>Jakie są najważniejsze powody braku aktywności  na lekcjach?</vt:lpstr>
      <vt:lpstr>Inne odpowiedzi uczniów:</vt:lpstr>
      <vt:lpstr>W jaki sposób nauczyciele starają się  zachęcać uczniów do aktywności na lekcji?</vt:lpstr>
      <vt:lpstr>Jakie metody stosowane przez Twoich nauczycieli zwiększają aktywność uczniów? – wg uczniów.</vt:lpstr>
      <vt:lpstr>Jakie szkolne pomoce dydaktyczne wspierają aktywizację uczniów? – wg nauczycieli.</vt:lpstr>
      <vt:lpstr>Czy chętnie i aktywnie uczestniczysz w zajęciach pozalekcyjnych?</vt:lpstr>
      <vt:lpstr>Czy uczniowie zgłaszają pomysły na to, co chcieliby robić w szkole?</vt:lpstr>
      <vt:lpstr>Czy w szkole realizuje się działania zaproponowane (wymyślone) przez uczniów?</vt:lpstr>
      <vt:lpstr>Czy na terenie szkoły widoczne są informacje o osiągnięciach uczniów (prace, informacje o sukcesach)?</vt:lpstr>
      <vt:lpstr>Czy według Pani/Pana uczniowie są samodzielni  w podejmowaniu różnorodnych aktywności  na rzecz własnego rozwoju?</vt:lpstr>
      <vt:lpstr>Czy według Pani/Pana uczniowie są samodzielni  w podejmowaniu różnorodnych aktywności  na rzecz rozwoju szkoły?</vt:lpstr>
      <vt:lpstr>Podaj przykłady realizowanych działań zaproponowanych przez uczniów:</vt:lpstr>
      <vt:lpstr>Wnioski:</vt:lpstr>
      <vt:lpstr>Rekomendacje: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Lap</dc:creator>
  <cp:lastModifiedBy>Kamil</cp:lastModifiedBy>
  <cp:revision>124</cp:revision>
  <dcterms:created xsi:type="dcterms:W3CDTF">2015-06-20T22:48:01Z</dcterms:created>
  <dcterms:modified xsi:type="dcterms:W3CDTF">2016-09-09T16:26:03Z</dcterms:modified>
</cp:coreProperties>
</file>