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charts/chart8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3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80" r:id="rId10"/>
    <p:sldId id="279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81" r:id="rId20"/>
    <p:sldId id="272" r:id="rId21"/>
    <p:sldId id="286" r:id="rId22"/>
    <p:sldId id="273" r:id="rId23"/>
    <p:sldId id="274" r:id="rId24"/>
    <p:sldId id="275" r:id="rId25"/>
    <p:sldId id="276" r:id="rId26"/>
    <p:sldId id="277" r:id="rId27"/>
    <p:sldId id="278" r:id="rId28"/>
    <p:sldId id="282" r:id="rId29"/>
    <p:sldId id="287" r:id="rId30"/>
    <p:sldId id="283" r:id="rId31"/>
    <p:sldId id="284" r:id="rId32"/>
    <p:sldId id="285" r:id="rId3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srgbClr val="00206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3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Arkusz_programu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Obserwacja uczniów</c:v>
                </c:pt>
                <c:pt idx="1">
                  <c:v>Rozmowa z uczniami</c:v>
                </c:pt>
                <c:pt idx="2">
                  <c:v>Ankieta</c:v>
                </c:pt>
                <c:pt idx="3">
                  <c:v>Rozmowa z rodzicami uczniów</c:v>
                </c:pt>
                <c:pt idx="4">
                  <c:v>Inne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13</c:v>
                </c:pt>
                <c:pt idx="1">
                  <c:v>14</c:v>
                </c:pt>
                <c:pt idx="2">
                  <c:v>0</c:v>
                </c:pt>
                <c:pt idx="3">
                  <c:v>13</c:v>
                </c:pt>
                <c:pt idx="4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cat>
            <c:strRef>
              <c:f>Arkusz1!$A$2:$A$6</c:f>
              <c:strCache>
                <c:ptCount val="5"/>
                <c:pt idx="0">
                  <c:v>Tablice interaktywne</c:v>
                </c:pt>
                <c:pt idx="1">
                  <c:v>Komputery  i rzutniki multimedialne</c:v>
                </c:pt>
                <c:pt idx="2">
                  <c:v>Księgozbiór biblioteki szkolnej </c:v>
                </c:pt>
                <c:pt idx="3">
                  <c:v>Sala gimnastyczna </c:v>
                </c:pt>
                <c:pt idx="4">
                  <c:v>Inne</c:v>
                </c:pt>
              </c:strCache>
            </c:strRef>
          </c:cat>
          <c:val>
            <c:numRef>
              <c:f>Arkusz1!$B$2:$B$6</c:f>
              <c:numCache>
                <c:formatCode>General</c:formatCode>
                <c:ptCount val="5"/>
                <c:pt idx="0">
                  <c:v>66</c:v>
                </c:pt>
                <c:pt idx="1">
                  <c:v>99</c:v>
                </c:pt>
                <c:pt idx="2">
                  <c:v>96</c:v>
                </c:pt>
                <c:pt idx="3">
                  <c:v>103</c:v>
                </c:pt>
                <c:pt idx="4">
                  <c:v>16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cat>
            <c:strRef>
              <c:f>Arkusz1!$A$2:$A$3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Arkusz1!$B$2:$B$3</c:f>
              <c:numCache>
                <c:formatCode>General</c:formatCode>
                <c:ptCount val="2"/>
                <c:pt idx="0">
                  <c:v>115</c:v>
                </c:pt>
                <c:pt idx="1">
                  <c:v>12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Prawie wszyscy uczniowie są na lekcjach aktywni </c:v>
                </c:pt>
                <c:pt idx="1">
                  <c:v>Większość uczniów jest aktywnych na lekcjach</c:v>
                </c:pt>
                <c:pt idx="2">
                  <c:v>Większość uczniów jest bierna podczas lekcji</c:v>
                </c:pt>
                <c:pt idx="3">
                  <c:v>Praktycznie wszyscy uczniowie są bierni na lekcjach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</c:v>
                </c:pt>
                <c:pt idx="1">
                  <c:v>16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cat>
            <c:strRef>
              <c:f>Arkusz1!$A$2:$A$5</c:f>
              <c:strCache>
                <c:ptCount val="3"/>
                <c:pt idx="0">
                  <c:v>Tak</c:v>
                </c:pt>
                <c:pt idx="1">
                  <c:v>Czasami </c:v>
                </c:pt>
                <c:pt idx="2">
                  <c:v>Nie 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14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Kolumna1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Szczebel międzynarodowy i ogólnopolski </c:v>
                </c:pt>
                <c:pt idx="1">
                  <c:v>Szczebel okręgowy i wojewódzki </c:v>
                </c:pt>
                <c:pt idx="2">
                  <c:v>Szczebel gminny </c:v>
                </c:pt>
                <c:pt idx="3">
                  <c:v>Szczebel szkolny 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18</c:v>
                </c:pt>
                <c:pt idx="1">
                  <c:v>5</c:v>
                </c:pt>
                <c:pt idx="2">
                  <c:v>6</c:v>
                </c:pt>
                <c:pt idx="3">
                  <c:v>24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l-PL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Zdecydowanie tak</c:v>
                </c:pt>
                <c:pt idx="1">
                  <c:v>Raczej tak </c:v>
                </c:pt>
                <c:pt idx="2">
                  <c:v>Raczej nie</c:v>
                </c:pt>
                <c:pt idx="3">
                  <c:v>Zdecydowanie 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100</c:v>
                </c:pt>
                <c:pt idx="1">
                  <c:v>25</c:v>
                </c:pt>
                <c:pt idx="2">
                  <c:v>2</c:v>
                </c:pt>
                <c:pt idx="3">
                  <c:v>1.2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cat>
            <c:strRef>
              <c:f>Arkusz1!$A$2:$A$5</c:f>
              <c:strCache>
                <c:ptCount val="4"/>
                <c:pt idx="0">
                  <c:v>Prawie zawsze aktywnie biorę udział w lekcjach</c:v>
                </c:pt>
                <c:pt idx="1">
                  <c:v>Często jestem aktywny(a) w czasie zajęć</c:v>
                </c:pt>
                <c:pt idx="2">
                  <c:v>Rzadko jestem aktywny(a) w czasie zajęć</c:v>
                </c:pt>
                <c:pt idx="3">
                  <c:v>Prawie nigdy nie biorę aktywnego udziału w lekcji 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36</c:v>
                </c:pt>
                <c:pt idx="1">
                  <c:v>63</c:v>
                </c:pt>
                <c:pt idx="2">
                  <c:v>27</c:v>
                </c:pt>
                <c:pt idx="3">
                  <c:v>1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cat>
            <c:strRef>
              <c:f>Arkusz1!$A$2:$A$5</c:f>
              <c:strCache>
                <c:ptCount val="2"/>
                <c:pt idx="0">
                  <c:v>Tak</c:v>
                </c:pt>
                <c:pt idx="1">
                  <c:v>Nie</c:v>
                </c:pt>
              </c:strCache>
            </c:strRef>
          </c:cat>
          <c:val>
            <c:numRef>
              <c:f>Arkusz1!$B$2:$B$5</c:f>
              <c:numCache>
                <c:formatCode>General</c:formatCode>
                <c:ptCount val="4"/>
                <c:pt idx="0">
                  <c:v>47</c:v>
                </c:pt>
                <c:pt idx="1">
                  <c:v>53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cat>
            <c:strRef>
              <c:f>Arkusz1!$A$2:$A$7</c:f>
              <c:strCache>
                <c:ptCount val="6"/>
                <c:pt idx="0">
                  <c:v>Od nauczycieli</c:v>
                </c:pt>
                <c:pt idx="1">
                  <c:v>Z gazetki szkolnej</c:v>
                </c:pt>
                <c:pt idx="2">
                  <c:v>Ze strony internetowej</c:v>
                </c:pt>
                <c:pt idx="3">
                  <c:v>Od koleżanek i kolegów </c:v>
                </c:pt>
                <c:pt idx="4">
                  <c:v>Od opiekuna Samorządu Uczniowskiego </c:v>
                </c:pt>
                <c:pt idx="5">
                  <c:v>W inny sposób </c:v>
                </c:pt>
              </c:strCache>
            </c:strRef>
          </c:cat>
          <c:val>
            <c:numRef>
              <c:f>Arkusz1!$B$2:$B$7</c:f>
              <c:numCache>
                <c:formatCode>0.00</c:formatCode>
                <c:ptCount val="6"/>
                <c:pt idx="0">
                  <c:v>93</c:v>
                </c:pt>
                <c:pt idx="1">
                  <c:v>14</c:v>
                </c:pt>
                <c:pt idx="2">
                  <c:v>20</c:v>
                </c:pt>
                <c:pt idx="3">
                  <c:v>39</c:v>
                </c:pt>
                <c:pt idx="4">
                  <c:v>3</c:v>
                </c:pt>
                <c:pt idx="5">
                  <c:v>23</c:v>
                </c:pt>
              </c:numCache>
            </c:numRef>
          </c:val>
        </c:ser>
        <c:dLbls>
          <c:showPercent val="1"/>
        </c:dLbls>
      </c:pie3D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l-PL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Arkusz1!$B$1</c:f>
              <c:strCache>
                <c:ptCount val="1"/>
                <c:pt idx="0">
                  <c:v>Sprzedaż</c:v>
                </c:pt>
              </c:strCache>
            </c:strRef>
          </c:tx>
          <c:cat>
            <c:strRef>
              <c:f>Arkusz1!$A$2:$A$10</c:f>
              <c:strCache>
                <c:ptCount val="9"/>
                <c:pt idx="0">
                  <c:v>Koła przedmiotowe </c:v>
                </c:pt>
                <c:pt idx="1">
                  <c:v>Koła zainteresowań</c:v>
                </c:pt>
                <c:pt idx="2">
                  <c:v>PCK</c:v>
                </c:pt>
                <c:pt idx="3">
                  <c:v>Konkursy, zawody sportowe</c:v>
                </c:pt>
                <c:pt idx="4">
                  <c:v>Wycieczki</c:v>
                </c:pt>
                <c:pt idx="5">
                  <c:v>Uroczystości klasowe i szkolne</c:v>
                </c:pt>
                <c:pt idx="6">
                  <c:v>Imprezy okolicznościowe</c:v>
                </c:pt>
                <c:pt idx="7">
                  <c:v>Akcje charytatywne</c:v>
                </c:pt>
                <c:pt idx="8">
                  <c:v>Inne</c:v>
                </c:pt>
              </c:strCache>
            </c:strRef>
          </c:cat>
          <c:val>
            <c:numRef>
              <c:f>Arkusz1!$B$2:$B$10</c:f>
              <c:numCache>
                <c:formatCode>General</c:formatCode>
                <c:ptCount val="9"/>
                <c:pt idx="0">
                  <c:v>46</c:v>
                </c:pt>
                <c:pt idx="1">
                  <c:v>44</c:v>
                </c:pt>
                <c:pt idx="2">
                  <c:v>2</c:v>
                </c:pt>
                <c:pt idx="3">
                  <c:v>83</c:v>
                </c:pt>
                <c:pt idx="4">
                  <c:v>103</c:v>
                </c:pt>
                <c:pt idx="5">
                  <c:v>88</c:v>
                </c:pt>
                <c:pt idx="6">
                  <c:v>72</c:v>
                </c:pt>
                <c:pt idx="7">
                  <c:v>81</c:v>
                </c:pt>
                <c:pt idx="8">
                  <c:v>18</c:v>
                </c:pt>
              </c:numCache>
            </c:numRef>
          </c:val>
        </c:ser>
        <c:dLbls>
          <c:showPercent val="1"/>
        </c:dLbls>
      </c:pie3DChart>
    </c:plotArea>
    <c:legend>
      <c:legendPos val="t"/>
      <c:layout/>
    </c:legend>
    <c:plotVisOnly val="1"/>
    <c:dispBlanksAs val="zero"/>
  </c:chart>
  <c:txPr>
    <a:bodyPr/>
    <a:lstStyle/>
    <a:p>
      <a:pPr>
        <a:defRPr sz="1800"/>
      </a:pPr>
      <a:endParaRPr lang="pl-PL"/>
    </a:p>
  </c:tx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1A63D-707C-45C6-A01C-DA98982247AB}" type="datetimeFigureOut">
              <a:rPr lang="pl-PL" smtClean="0"/>
              <a:pPr/>
              <a:t>2015-09-09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57FFA2-70F3-4873-86D0-2A0D0BAEA88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4634598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6F69-E425-45D1-9210-026DD0F2C77E}" type="datetimeFigureOut">
              <a:rPr lang="pl-PL" smtClean="0"/>
              <a:pPr/>
              <a:t>2015-09-09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4C67-4AEB-48C0-ACD5-983F562D02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838421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6F69-E425-45D1-9210-026DD0F2C77E}" type="datetimeFigureOut">
              <a:rPr lang="pl-PL" smtClean="0"/>
              <a:pPr/>
              <a:t>2015-09-09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4C67-4AEB-48C0-ACD5-983F562D02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9883512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6F69-E425-45D1-9210-026DD0F2C77E}" type="datetimeFigureOut">
              <a:rPr lang="pl-PL" smtClean="0"/>
              <a:pPr/>
              <a:t>2015-09-09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4C67-4AEB-48C0-ACD5-983F562D02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76804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6F69-E425-45D1-9210-026DD0F2C77E}" type="datetimeFigureOut">
              <a:rPr lang="pl-PL" smtClean="0"/>
              <a:pPr/>
              <a:t>2015-09-09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4C67-4AEB-48C0-ACD5-983F562D02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7569788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6F69-E425-45D1-9210-026DD0F2C77E}" type="datetimeFigureOut">
              <a:rPr lang="pl-PL" smtClean="0"/>
              <a:pPr/>
              <a:t>2015-09-09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4C67-4AEB-48C0-ACD5-983F562D025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2538855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6F69-E425-45D1-9210-026DD0F2C77E}" type="datetimeFigureOut">
              <a:rPr lang="pl-PL" smtClean="0"/>
              <a:pPr/>
              <a:t>2015-09-09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4C67-4AEB-48C0-ACD5-983F562D02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88675246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6F69-E425-45D1-9210-026DD0F2C77E}" type="datetimeFigureOut">
              <a:rPr lang="pl-PL" smtClean="0"/>
              <a:pPr/>
              <a:t>2015-09-09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4C67-4AEB-48C0-ACD5-983F562D02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2416218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6F69-E425-45D1-9210-026DD0F2C77E}" type="datetimeFigureOut">
              <a:rPr lang="pl-PL" smtClean="0"/>
              <a:pPr/>
              <a:t>2015-09-09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4C67-4AEB-48C0-ACD5-983F562D02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5852353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6F69-E425-45D1-9210-026DD0F2C77E}" type="datetimeFigureOut">
              <a:rPr lang="pl-PL" smtClean="0"/>
              <a:pPr/>
              <a:t>2015-09-09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4C67-4AEB-48C0-ACD5-983F562D02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701773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6F69-E425-45D1-9210-026DD0F2C77E}" type="datetimeFigureOut">
              <a:rPr lang="pl-PL" smtClean="0"/>
              <a:pPr/>
              <a:t>2015-09-09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4C67-4AEB-48C0-ACD5-983F562D02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9250772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6F69-E425-45D1-9210-026DD0F2C77E}" type="datetimeFigureOut">
              <a:rPr lang="pl-PL" smtClean="0"/>
              <a:pPr/>
              <a:t>2015-09-09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4C67-4AEB-48C0-ACD5-983F562D02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19892098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6F69-E425-45D1-9210-026DD0F2C77E}" type="datetimeFigureOut">
              <a:rPr lang="pl-PL" smtClean="0"/>
              <a:pPr/>
              <a:t>2015-09-09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4C67-4AEB-48C0-ACD5-983F562D02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7016133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6F69-E425-45D1-9210-026DD0F2C77E}" type="datetimeFigureOut">
              <a:rPr lang="pl-PL" smtClean="0"/>
              <a:pPr/>
              <a:t>2015-09-09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4C67-4AEB-48C0-ACD5-983F562D02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6983716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6F69-E425-45D1-9210-026DD0F2C77E}" type="datetimeFigureOut">
              <a:rPr lang="pl-PL" smtClean="0"/>
              <a:pPr/>
              <a:t>2015-09-09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4C67-4AEB-48C0-ACD5-983F562D02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77986784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6F69-E425-45D1-9210-026DD0F2C77E}" type="datetimeFigureOut">
              <a:rPr lang="pl-PL" smtClean="0"/>
              <a:pPr/>
              <a:t>2015-09-09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4C67-4AEB-48C0-ACD5-983F562D02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31752620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D6F69-E425-45D1-9210-026DD0F2C77E}" type="datetimeFigureOut">
              <a:rPr lang="pl-PL" smtClean="0"/>
              <a:pPr/>
              <a:t>2015-09-09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34C67-4AEB-48C0-ACD5-983F562D02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16117191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2D6F69-E425-45D1-9210-026DD0F2C77E}" type="datetimeFigureOut">
              <a:rPr lang="pl-PL" smtClean="0"/>
              <a:pPr/>
              <a:t>2015-09-09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2134C67-4AEB-48C0-ACD5-983F562D025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52131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07066" y="2034862"/>
            <a:ext cx="7997541" cy="2015974"/>
          </a:xfrm>
        </p:spPr>
        <p:txBody>
          <a:bodyPr>
            <a:normAutofit fontScale="90000"/>
          </a:bodyPr>
          <a:lstStyle/>
          <a:p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Raport ewaluacji wewnętrznej</a:t>
            </a:r>
            <a:b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EFEKTY DZIAŁALNOŚCI DYDAKTYCZNEJ, WYCHOWAWCZEJ I OPIEKUŃCZEJ ORAZ INNEJ DZIAŁALNOŚCI STATUTOWEJ SZKOŁY</a:t>
            </a:r>
            <a:endParaRPr lang="pl-PL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07067" y="4050836"/>
            <a:ext cx="7766936" cy="1096899"/>
          </a:xfrm>
        </p:spPr>
        <p:txBody>
          <a:bodyPr>
            <a:normAutofit lnSpcReduction="10000"/>
          </a:bodyPr>
          <a:lstStyle/>
          <a:p>
            <a:endParaRPr lang="pl-PL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UCZNIOWIE SĄ AKTYWNI </a:t>
            </a:r>
            <a:endParaRPr lang="pl-PL" sz="4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404033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Wyniki badań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badaniu brało udział 16 nauczycieli i 127 uczniów z klas II i III (56 chłopców i 71 dziewcząt). 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0980929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8917427" cy="163132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jaki sposób rozpoznaje Pani potrzeby </a:t>
            </a:r>
            <a:b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zainteresowania uczniów?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5181219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8538188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788638" cy="1579808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jaki sposób wykorzystuje Pani wyniki diagnozy dotyczącej zainteresowań i aktywności uczniów w codziennej pracy?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le tekstowe 2"/>
          <p:cNvSpPr txBox="1"/>
          <p:nvPr/>
        </p:nvSpPr>
        <p:spPr>
          <a:xfrm>
            <a:off x="1223492" y="2537138"/>
            <a:ext cx="80364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Diagnoza daje mi obraz poziomu wiadomości i umiejętności ucznia, pozwala zaplanować dodatkowe ćwiczenia, indywidualizować pracę dziecka,  planować pracę z uczniem zdolnym, kwalifikować uczniów na zajęcia specjalistyczne, kierować do PPP, oceniać poziom rozwoju dziecka, określać słabe i mocne strony ucznia, dostosowywać sposoby i metody pracy, pomaga w tworzeniu zespołów, ukierunkowuje w procesie tworzenia zadań, rozwijać zainteresowania wychowanków.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138382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22479"/>
            <a:ext cx="8596668" cy="1320800"/>
          </a:xfrm>
        </p:spPr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 uczniowie aktywnie uczestniczą </a:t>
            </a:r>
            <a:b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Pani lekcjach?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56156887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96123426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 uczniowie mają możliwość pracy samodzielnej lub zespołowej podczas zajęć?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37659889"/>
              </p:ext>
            </p:extLst>
          </p:nvPr>
        </p:nvGraphicFramePr>
        <p:xfrm>
          <a:off x="677863" y="2096194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365990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Jakie zajęcia rozwijające aktywność uczniów prowadzi Pani?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Koło Mały Omnibus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Koło przyrodnicze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Koło matematyczne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Koło polonistyczne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Koło plastyczne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Koło sportowe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Gry i zabawy ogólnorozwojowe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Wycieczki </a:t>
            </a:r>
          </a:p>
          <a:p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yjścia poza teren szkoły – zajęcia w terenie 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140037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ocenia Pani aktywność uczniów na zajęciach pozalekcyjnych?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332478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814396" cy="1605566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Jakie sukcesy odnieśli Pani uczniowie w konkursach, olimpiadach, zawodach sportowych?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769180312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58519029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 szkoła stwarza uczniom warunki do wszechstronnego rozwoju aktywności?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0369818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73998525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Uczniowie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72773434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6532" y="1421192"/>
            <a:ext cx="10515600" cy="4412937"/>
          </a:xfrm>
        </p:spPr>
        <p:txBody>
          <a:bodyPr>
            <a:normAutofit/>
          </a:bodyPr>
          <a:lstStyle/>
          <a:p>
            <a:pPr algn="ctr"/>
            <a:r>
              <a:rPr lang="pl-PL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Edukacja wczesnoszkolna</a:t>
            </a: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Szkoła Podstawowa nr 3 </a:t>
            </a:r>
            <a:b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im. Janusza Kusocińskiego</a:t>
            </a:r>
            <a:b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w Sulechowie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964070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 oceniasz swoją aktywność podczas lekcji?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891254173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4704519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solidFill>
                  <a:srgbClr val="90C22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 bierzesz udział w zajęciach pozalekcyjnych organizowanych w szkole?</a:t>
            </a:r>
            <a:endParaRPr lang="pl-PL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55084613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64978299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jaki sposób poznałeś ofertę zajęć dodatkowych rozwijających Twoją aktywność?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1168040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3712817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9084852" cy="1618445"/>
          </a:xfrm>
        </p:spPr>
        <p:txBody>
          <a:bodyPr>
            <a:normAutofit fontScale="90000"/>
          </a:bodyPr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jakich formach zajęć dodatkowych i działaniach podejmowanych w szkole bierzesz udział?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71937177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0879570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Jakie zmiany w wyposażeniu szkoły pomagają Ci rozwijać aktywność?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51639290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06107976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Czy Twoja aktywność i osiągane sukcesy są dostrzegane i doceniane?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45145604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89115863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Jeśli tak to w jaki sposób?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Nagrody 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ochwały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Medale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Naklejki, znaczki nagradzające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Dyplomy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Spotkania z panem dyrektorem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Gazetka szkolna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Gratulacje od nauczyciela, koleżanek i kolegów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Prezenty i książki od rodziców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073989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jakie zajęcia wzbogaciłbyś ofertę zajęć rozwijających Twoją aktywność?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Koło języka angielskiego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Zajęcia elektroniczne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Koło informatyczne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Koło fotograficzne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Koło taneczne ( taniec towarzyski)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Koło warcabowe, szachowe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Koło modelarskie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Koło muzyczne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Koło tenisowe </a:t>
            </a:r>
          </a:p>
          <a:p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0873047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latin typeface="Times New Roman"/>
                <a:ea typeface="Times New Roman"/>
                <a:cs typeface="Times New Roman"/>
              </a:rPr>
              <a:t>Podsumowanie wywiadów z nauczycielami prowadzącymi zajęcia dodatkowe</a:t>
            </a:r>
            <a:r>
              <a:rPr lang="pl-PL" sz="2800" dirty="0">
                <a:latin typeface="Calibri"/>
                <a:ea typeface="Calibri"/>
                <a:cs typeface="Times New Roman"/>
              </a:rPr>
              <a:t/>
            </a:r>
            <a:br>
              <a:rPr lang="pl-PL" sz="2800" dirty="0">
                <a:latin typeface="Calibri"/>
                <a:ea typeface="Calibri"/>
                <a:cs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3" y="2160589"/>
            <a:ext cx="8840153" cy="4291726"/>
          </a:xfrm>
        </p:spPr>
        <p:txBody>
          <a:bodyPr>
            <a:normAutofit fontScale="85000" lnSpcReduction="10000"/>
          </a:bodyPr>
          <a:lstStyle/>
          <a:p>
            <a:pPr lvl="0">
              <a:buFont typeface="Wingdings"/>
              <a:buChar char=""/>
            </a:pPr>
            <a:endParaRPr lang="pl-PL" sz="1600" dirty="0">
              <a:latin typeface="Times New Roman"/>
              <a:ea typeface="Times New Roman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>
                <a:latin typeface="Times New Roman"/>
                <a:ea typeface="Times New Roman"/>
                <a:cs typeface="Times New Roman"/>
              </a:rPr>
              <a:t>W wyniku rozmów i wywiadów z nauczycielami wynika, że:</a:t>
            </a:r>
            <a:endParaRPr lang="pl-PL" sz="1400" dirty="0">
              <a:latin typeface="Calibri"/>
              <a:ea typeface="Calibri"/>
              <a:cs typeface="Times New Roman"/>
            </a:endParaRPr>
          </a:p>
          <a:p>
            <a:pPr lvl="0">
              <a:buFont typeface="Wingdings"/>
              <a:buChar char=""/>
            </a:pPr>
            <a:r>
              <a:rPr lang="pl-PL" dirty="0">
                <a:latin typeface="Times New Roman"/>
                <a:ea typeface="Times New Roman"/>
              </a:rPr>
              <a:t>każdy z nauczycieli przeprowadza zajęcia dodatkowe </a:t>
            </a:r>
            <a:r>
              <a:rPr lang="pl-PL" dirty="0" smtClean="0">
                <a:latin typeface="Times New Roman"/>
                <a:ea typeface="Times New Roman"/>
              </a:rPr>
              <a:t>zarówno z uczniem zdolnym i słabym;</a:t>
            </a:r>
            <a:endParaRPr lang="pl-PL" sz="16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pl-PL" dirty="0">
                <a:latin typeface="Times New Roman"/>
                <a:ea typeface="Times New Roman"/>
              </a:rPr>
              <a:t>oferta zajęć dodatkowych jest wystarczająca co nie znaczy, że nie powinna być poszerzona:</a:t>
            </a:r>
            <a:endParaRPr lang="pl-PL" sz="16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pl-PL" dirty="0">
                <a:latin typeface="Times New Roman"/>
                <a:ea typeface="Times New Roman"/>
              </a:rPr>
              <a:t>nauczyciele w czasie zajęć objętych siatką godzin jak i zajęć dodatkowych stosują różne metody, formy pracy;</a:t>
            </a:r>
            <a:endParaRPr lang="pl-PL" sz="16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pl-PL" dirty="0">
                <a:latin typeface="Times New Roman"/>
                <a:ea typeface="Times New Roman"/>
              </a:rPr>
              <a:t>nauczyciele uważają, że zajęcia dodatkowe są dużym wsparciem </a:t>
            </a:r>
            <a:r>
              <a:rPr lang="pl-PL" dirty="0" smtClean="0">
                <a:latin typeface="Times New Roman"/>
                <a:ea typeface="Times New Roman"/>
              </a:rPr>
              <a:t>zarówno </a:t>
            </a:r>
            <a:r>
              <a:rPr lang="pl-PL" dirty="0">
                <a:latin typeface="Times New Roman"/>
                <a:ea typeface="Times New Roman"/>
              </a:rPr>
              <a:t>dla ucznia zdolnego jak i wymagającego pomocy;</a:t>
            </a:r>
            <a:endParaRPr lang="pl-PL" sz="16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pl-PL" dirty="0">
                <a:latin typeface="Times New Roman"/>
                <a:ea typeface="Times New Roman"/>
              </a:rPr>
              <a:t>według nauczycieli uczniowie, którzy regularnie uczestniczą w zajęciach dodatkowych  osiągają lepsze wyniki w nauce , zdobywają czołowe miejsca w konkursach przedmiotowych i artystycznych;</a:t>
            </a:r>
            <a:endParaRPr lang="pl-PL" sz="16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pl-PL" dirty="0">
                <a:latin typeface="Times New Roman"/>
                <a:ea typeface="Times New Roman"/>
              </a:rPr>
              <a:t>uczniowie uczestniczący w zajęciach dodatkowych zarówno ci zdolni jak i ci słabsi rozwijają swoje zainteresowania;</a:t>
            </a:r>
            <a:endParaRPr lang="pl-PL" sz="16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pl-PL" dirty="0">
                <a:latin typeface="Times New Roman"/>
                <a:ea typeface="Times New Roman"/>
              </a:rPr>
              <a:t>zabranie godzin na zajęcia dodatkowe doprowadzi do zachwiania procesu wyrównywania szans edukacyjnych;</a:t>
            </a:r>
            <a:endParaRPr lang="pl-PL" sz="16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96652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b="1" dirty="0">
                <a:latin typeface="Times New Roman"/>
                <a:ea typeface="Times New Roman"/>
                <a:cs typeface="Times New Roman"/>
              </a:rPr>
              <a:t> </a:t>
            </a:r>
            <a:r>
              <a:rPr lang="pl-PL" sz="2800" dirty="0">
                <a:latin typeface="Calibri"/>
                <a:ea typeface="Calibri"/>
                <a:cs typeface="Times New Roman"/>
              </a:rPr>
              <a:t/>
            </a:r>
            <a:br>
              <a:rPr lang="pl-PL" sz="2800" dirty="0">
                <a:latin typeface="Calibri"/>
                <a:ea typeface="Calibri"/>
                <a:cs typeface="Times New Roman"/>
              </a:rPr>
            </a:br>
            <a:r>
              <a:rPr lang="pl-PL" b="1" dirty="0">
                <a:latin typeface="Times New Roman"/>
                <a:ea typeface="Times New Roman"/>
                <a:cs typeface="Times New Roman"/>
              </a:rPr>
              <a:t>Podsumowanie wywiadów z uczniami</a:t>
            </a:r>
            <a:r>
              <a:rPr lang="pl-PL" sz="2800" dirty="0">
                <a:latin typeface="Calibri"/>
                <a:ea typeface="Calibri"/>
                <a:cs typeface="Times New Roman"/>
              </a:rPr>
              <a:t/>
            </a:r>
            <a:br>
              <a:rPr lang="pl-PL" sz="2800" dirty="0">
                <a:latin typeface="Calibri"/>
                <a:ea typeface="Calibri"/>
                <a:cs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Font typeface="Wingdings"/>
              <a:buChar char=""/>
            </a:pPr>
            <a:r>
              <a:rPr lang="pl-PL" sz="2800" dirty="0">
                <a:latin typeface="Times New Roman"/>
                <a:ea typeface="Times New Roman"/>
              </a:rPr>
              <a:t>uczniowie uczestniczą w zajęciach pozalekcyjnych organizowanych przez szkołę;</a:t>
            </a:r>
          </a:p>
          <a:p>
            <a:pPr lvl="0">
              <a:buFont typeface="Wingdings"/>
              <a:buChar char=""/>
            </a:pPr>
            <a:r>
              <a:rPr lang="pl-PL" sz="2800" dirty="0">
                <a:latin typeface="Times New Roman"/>
                <a:ea typeface="Times New Roman"/>
              </a:rPr>
              <a:t>uczniowie zdolni samodzielnie wybierają rodzaj zajęć lub kierują się sugestiami rodziców;</a:t>
            </a:r>
          </a:p>
          <a:p>
            <a:pPr lvl="0">
              <a:buFont typeface="Wingdings"/>
              <a:buChar char=""/>
            </a:pPr>
            <a:r>
              <a:rPr lang="pl-PL" sz="2800" dirty="0">
                <a:latin typeface="Times New Roman"/>
                <a:ea typeface="Times New Roman"/>
              </a:rPr>
              <a:t>uczniowie z opinią i orzeczeniem PPP uczęszczają na zajęcia wybrane przez nauczycieli;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7262032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51576" y="532326"/>
            <a:ext cx="8596668" cy="1320800"/>
          </a:xfrm>
        </p:spPr>
        <p:txBody>
          <a:bodyPr/>
          <a:lstStyle/>
          <a:p>
            <a:pPr algn="ctr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Przedmiot ewaluacji 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Aktywność uczniów na zajęciach prowadzonych w szkole obowiązkowych i dodatkowych.</a:t>
            </a:r>
          </a:p>
          <a:p>
            <a:pPr>
              <a:buFont typeface="+mj-lt"/>
              <a:buAutoNum type="arabicPeriod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Udział uczniów w imprezach, uroczystościach szkolnych i konkursach. </a:t>
            </a:r>
          </a:p>
        </p:txBody>
      </p:sp>
    </p:spTree>
    <p:extLst>
      <p:ext uri="{BB962C8B-B14F-4D97-AF65-F5344CB8AC3E}">
        <p14:creationId xmlns="" xmlns:p14="http://schemas.microsoft.com/office/powerpoint/2010/main" val="10202955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algn="ctr">
              <a:spcAft>
                <a:spcPts val="0"/>
              </a:spcAft>
            </a:pPr>
            <a:r>
              <a:rPr lang="pl-PL" b="1" dirty="0">
                <a:latin typeface="Times New Roman"/>
                <a:ea typeface="Times New Roman"/>
              </a:rPr>
              <a:t>Wnioski z badań </a:t>
            </a:r>
            <a:r>
              <a:rPr lang="pl-PL" sz="3200" dirty="0">
                <a:latin typeface="Times New Roman"/>
                <a:ea typeface="Times New Roman"/>
              </a:rPr>
              <a:t/>
            </a:r>
            <a:br>
              <a:rPr lang="pl-PL" sz="3200" dirty="0">
                <a:latin typeface="Times New Roman"/>
                <a:ea typeface="Times New Roman"/>
              </a:rPr>
            </a:br>
            <a:r>
              <a:rPr lang="pl-PL" b="1" dirty="0">
                <a:latin typeface="Times New Roman"/>
                <a:ea typeface="Times New Roman"/>
              </a:rPr>
              <a:t>SŁABE I MOCNE STRONY </a:t>
            </a:r>
            <a:r>
              <a:rPr lang="pl-PL" sz="3200" dirty="0">
                <a:latin typeface="Times New Roman"/>
                <a:ea typeface="Times New Roman"/>
              </a:rPr>
              <a:t/>
            </a:r>
            <a:br>
              <a:rPr lang="pl-PL" sz="3200" dirty="0">
                <a:latin typeface="Times New Roman"/>
                <a:ea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420515"/>
          </a:xfrm>
        </p:spPr>
        <p:txBody>
          <a:bodyPr>
            <a:normAutofit fontScale="62500" lnSpcReduction="20000"/>
          </a:bodyPr>
          <a:lstStyle/>
          <a:p>
            <a:pPr marL="457200"/>
            <a:r>
              <a:rPr lang="pl-PL" sz="3200" b="1" dirty="0">
                <a:latin typeface="Times New Roman"/>
                <a:ea typeface="Times New Roman"/>
              </a:rPr>
              <a:t>MOCNE </a:t>
            </a:r>
            <a:r>
              <a:rPr lang="pl-PL" sz="3200" b="1" dirty="0" smtClean="0">
                <a:latin typeface="Times New Roman"/>
                <a:ea typeface="Times New Roman"/>
              </a:rPr>
              <a:t>STRONY</a:t>
            </a:r>
          </a:p>
          <a:p>
            <a:pPr lvl="0">
              <a:buFont typeface="Wingdings"/>
              <a:buChar char=""/>
            </a:pPr>
            <a:r>
              <a:rPr lang="pl-PL" sz="3200" dirty="0">
                <a:latin typeface="Times New Roman"/>
                <a:ea typeface="Times New Roman"/>
              </a:rPr>
              <a:t>bogata i różnorodna oferta zajęć dodatkowych;</a:t>
            </a:r>
          </a:p>
          <a:p>
            <a:pPr lvl="0">
              <a:buFont typeface="Wingdings"/>
              <a:buChar char=""/>
            </a:pPr>
            <a:r>
              <a:rPr lang="pl-PL" sz="3200" dirty="0">
                <a:latin typeface="Times New Roman"/>
                <a:ea typeface="Times New Roman"/>
              </a:rPr>
              <a:t>zajęcia </a:t>
            </a:r>
            <a:r>
              <a:rPr lang="pl-PL" sz="3200" dirty="0" smtClean="0">
                <a:latin typeface="Times New Roman"/>
                <a:ea typeface="Times New Roman"/>
              </a:rPr>
              <a:t>pozalekcyjne </a:t>
            </a:r>
            <a:r>
              <a:rPr lang="pl-PL" sz="3200" dirty="0">
                <a:latin typeface="Times New Roman"/>
                <a:ea typeface="Times New Roman"/>
              </a:rPr>
              <a:t>pozwalają wyrównywać szanse edukacyjne uczniów;</a:t>
            </a:r>
          </a:p>
          <a:p>
            <a:pPr lvl="0">
              <a:buFont typeface="Wingdings"/>
              <a:buChar char=""/>
            </a:pPr>
            <a:r>
              <a:rPr lang="pl-PL" sz="3200" dirty="0">
                <a:latin typeface="Times New Roman"/>
                <a:ea typeface="Times New Roman"/>
              </a:rPr>
              <a:t>respektowane są zalecenia PPP w stosunku do uczniów mających opinie i orzeczenia;</a:t>
            </a:r>
          </a:p>
          <a:p>
            <a:pPr lvl="0">
              <a:buFont typeface="Wingdings"/>
              <a:buChar char=""/>
            </a:pPr>
            <a:r>
              <a:rPr lang="pl-PL" sz="3200" dirty="0">
                <a:latin typeface="Times New Roman"/>
                <a:ea typeface="Times New Roman"/>
              </a:rPr>
              <a:t>nauczyciele w miarę możliwości indywidualizują pracę z uczniem i jego potrzeby edukacyjne;</a:t>
            </a:r>
          </a:p>
          <a:p>
            <a:pPr lvl="0">
              <a:buFont typeface="Wingdings"/>
              <a:buChar char=""/>
            </a:pPr>
            <a:r>
              <a:rPr lang="pl-PL" sz="3200" dirty="0">
                <a:latin typeface="Times New Roman"/>
                <a:ea typeface="Times New Roman"/>
              </a:rPr>
              <a:t>nauczyciele w trakcie zajęć dodatkowych nie tylko powtarzają i utrwalają wiedzę uczniów ale również rozbudzają ciekawość i zainteresowania dzieci;</a:t>
            </a:r>
          </a:p>
          <a:p>
            <a:pPr lvl="0">
              <a:buFont typeface="Wingdings"/>
              <a:buChar char=""/>
            </a:pPr>
            <a:r>
              <a:rPr lang="pl-PL" sz="3200" dirty="0">
                <a:latin typeface="Times New Roman"/>
                <a:ea typeface="Times New Roman"/>
              </a:rPr>
              <a:t>zajęcia sportowe i rekreacyjne utrwalają w uczniach postawę zdrowego trybu życia;</a:t>
            </a:r>
          </a:p>
          <a:p>
            <a:pPr lvl="0">
              <a:buFont typeface="Wingdings"/>
              <a:buChar char=""/>
            </a:pPr>
            <a:r>
              <a:rPr lang="pl-PL" sz="3200" dirty="0">
                <a:latin typeface="Times New Roman"/>
                <a:ea typeface="Times New Roman"/>
              </a:rPr>
              <a:t>bardzo dobrze przygotowana i wykształcona kadra pedagogiczna ( wiele uzyskanych  dodatkowych kwalifikacji).</a:t>
            </a:r>
          </a:p>
          <a:p>
            <a:pPr marL="457200"/>
            <a:endParaRPr lang="pl-PL" sz="1600" dirty="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391323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algn="ctr">
              <a:spcAft>
                <a:spcPts val="0"/>
              </a:spcAft>
            </a:pPr>
            <a:r>
              <a:rPr lang="pl-PL" b="1" dirty="0">
                <a:latin typeface="Times New Roman"/>
                <a:ea typeface="Times New Roman"/>
              </a:rPr>
              <a:t>SŁABE I MOCNE STRONY </a:t>
            </a:r>
            <a:r>
              <a:rPr lang="pl-PL" sz="3200" dirty="0">
                <a:latin typeface="Times New Roman"/>
                <a:ea typeface="Times New Roman"/>
              </a:rPr>
              <a:t/>
            </a:r>
            <a:br>
              <a:rPr lang="pl-PL" sz="3200" dirty="0">
                <a:latin typeface="Times New Roman"/>
                <a:ea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/>
            <a:r>
              <a:rPr lang="pl-PL" sz="2800" b="1" dirty="0">
                <a:latin typeface="Times New Roman"/>
                <a:ea typeface="Times New Roman"/>
              </a:rPr>
              <a:t>SŁABE STRONY</a:t>
            </a:r>
            <a:endParaRPr lang="pl-PL" sz="28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pl-PL" sz="2800" dirty="0">
                <a:latin typeface="Times New Roman"/>
                <a:ea typeface="Times New Roman"/>
              </a:rPr>
              <a:t>część zajęć odbywa się w tym samym czasie, co sprawia, że uczniowie nie mogą uczestniczyć we wszystkich zajęciach, którymi są zainteresowani;</a:t>
            </a:r>
          </a:p>
          <a:p>
            <a:pPr lvl="0">
              <a:buFont typeface="Wingdings"/>
              <a:buChar char=""/>
            </a:pPr>
            <a:r>
              <a:rPr lang="pl-PL" sz="2800" dirty="0">
                <a:latin typeface="Times New Roman"/>
                <a:ea typeface="Times New Roman"/>
              </a:rPr>
              <a:t>brak  pomieszczeń zmusza nauczycieli do prowadzenia zajęć w </a:t>
            </a:r>
            <a:r>
              <a:rPr lang="pl-PL" sz="2800" dirty="0" smtClean="0">
                <a:latin typeface="Times New Roman"/>
                <a:ea typeface="Times New Roman"/>
              </a:rPr>
              <a:t>pomieszczeniach, które nie są wyposażone w pomoce</a:t>
            </a:r>
            <a:r>
              <a:rPr lang="pl-PL" dirty="0" smtClean="0">
                <a:latin typeface="Times New Roman"/>
                <a:ea typeface="Times New Roman"/>
              </a:rPr>
              <a:t>;</a:t>
            </a:r>
          </a:p>
          <a:p>
            <a:pPr lvl="0">
              <a:buFont typeface="Wingdings"/>
              <a:buChar char=""/>
            </a:pPr>
            <a:r>
              <a:rPr lang="pl-PL" sz="2800" dirty="0">
                <a:latin typeface="Times New Roman"/>
                <a:ea typeface="Times New Roman"/>
              </a:rPr>
              <a:t>oświatowa polityka samorządu lokalnego;</a:t>
            </a:r>
          </a:p>
          <a:p>
            <a:pPr lvl="0">
              <a:buFont typeface="Wingdings"/>
              <a:buChar char=""/>
            </a:pPr>
            <a:endParaRPr lang="pl-PL" sz="1600" dirty="0">
              <a:latin typeface="Times New Roman"/>
              <a:ea typeface="Times New Roman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30176485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>
              <a:spcAft>
                <a:spcPts val="0"/>
              </a:spcAft>
            </a:pPr>
            <a:r>
              <a:rPr lang="pl-PL" b="1" dirty="0">
                <a:latin typeface="Times New Roman"/>
                <a:ea typeface="Times New Roman"/>
              </a:rPr>
              <a:t>WNIOSKI DO DALSZEJ PRACY</a:t>
            </a:r>
            <a:r>
              <a:rPr lang="pl-PL" sz="3200" dirty="0">
                <a:latin typeface="Times New Roman"/>
                <a:ea typeface="Times New Roman"/>
              </a:rPr>
              <a:t/>
            </a:r>
            <a:br>
              <a:rPr lang="pl-PL" sz="3200" dirty="0">
                <a:latin typeface="Times New Roman"/>
                <a:ea typeface="Times New Roman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/>
              <a:buChar char=""/>
            </a:pPr>
            <a:r>
              <a:rPr lang="pl-PL" sz="2800" dirty="0">
                <a:latin typeface="Times New Roman"/>
                <a:ea typeface="Times New Roman"/>
              </a:rPr>
              <a:t>należy dalej utrzymywać dużą ilość zajęć pozalekcyjnych;</a:t>
            </a:r>
          </a:p>
          <a:p>
            <a:pPr lvl="0">
              <a:buFont typeface="Wingdings"/>
              <a:buChar char=""/>
            </a:pPr>
            <a:r>
              <a:rPr lang="pl-PL" sz="2800" dirty="0">
                <a:latin typeface="Times New Roman"/>
                <a:ea typeface="Times New Roman"/>
              </a:rPr>
              <a:t>zadbać by grupy na zajęciach dodatkowych </a:t>
            </a:r>
            <a:r>
              <a:rPr lang="pl-PL" sz="2800" dirty="0" smtClean="0">
                <a:latin typeface="Times New Roman"/>
                <a:ea typeface="Times New Roman"/>
              </a:rPr>
              <a:t>odbywały zajęcia w gabinetach do tego przygotowanych;</a:t>
            </a:r>
            <a:endParaRPr lang="pl-PL" sz="2800" dirty="0">
              <a:latin typeface="Times New Roman"/>
              <a:ea typeface="Times New Roman"/>
            </a:endParaRPr>
          </a:p>
          <a:p>
            <a:pPr lvl="0">
              <a:buFont typeface="Wingdings"/>
              <a:buChar char=""/>
            </a:pPr>
            <a:r>
              <a:rPr lang="pl-PL" sz="2800" dirty="0">
                <a:latin typeface="Times New Roman"/>
                <a:ea typeface="Times New Roman"/>
              </a:rPr>
              <a:t>w następnym roku szkolnym uwzględnić w planach pracy szkoły zajęcia wymienione przez uczniów te, które aktualnie nie są realizowane.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26183302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22479"/>
            <a:ext cx="8596668" cy="1320800"/>
          </a:xfrm>
        </p:spPr>
        <p:txBody>
          <a:bodyPr/>
          <a:lstStyle/>
          <a:p>
            <a:pPr algn="ctr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Cele ewaluacji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7334" y="2173468"/>
            <a:ext cx="8596668" cy="3880773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pl-PL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Zebranie informacji o aktywności uczniów.</a:t>
            </a:r>
          </a:p>
          <a:p>
            <a:pPr>
              <a:buFont typeface="+mj-lt"/>
              <a:buAutoNum type="arabicPeriod"/>
            </a:pPr>
            <a:r>
              <a:rPr lang="pl-PL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Określenie przyczyn zastanego stanu.</a:t>
            </a:r>
          </a:p>
          <a:p>
            <a:pPr>
              <a:buFont typeface="+mj-lt"/>
              <a:buAutoNum type="arabicPeriod"/>
            </a:pPr>
            <a:r>
              <a:rPr lang="pl-PL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Wpływ uczęszczania na zajęcia dodatkowe na efekty w nauce.</a:t>
            </a:r>
          </a:p>
          <a:p>
            <a:pPr>
              <a:buFont typeface="+mj-lt"/>
              <a:buAutoNum type="arabicPeriod"/>
            </a:pPr>
            <a:r>
              <a:rPr lang="pl-PL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Formułowanie wniosków do dalszej pracy.</a:t>
            </a:r>
          </a:p>
          <a:p>
            <a:pPr>
              <a:buFont typeface="+mj-lt"/>
              <a:buAutoNum type="arabicPeriod"/>
            </a:pPr>
            <a:endParaRPr lang="pl-PL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010243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Pytania kluczowe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Jaką ofertę zajęć lekcyjnych i pozalekcyjnych oferuje szkoła?</a:t>
            </a:r>
          </a:p>
          <a:p>
            <a:pPr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 uczniowie chętnie uczestniczą w zajęciach prowadzonych w szkole obowiązkowych i pozalekcyjnych. </a:t>
            </a:r>
          </a:p>
          <a:p>
            <a:pPr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 w szkole są realizowane działania zainicjowane przez uczniów?</a:t>
            </a:r>
          </a:p>
          <a:p>
            <a:pPr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 zajęcia dodatkowe przyczyniają się  do rozwoju dzieci? </a:t>
            </a:r>
          </a:p>
          <a:p>
            <a:pPr>
              <a:buFont typeface="+mj-lt"/>
              <a:buAutoNum type="arabicPeriod"/>
            </a:pPr>
            <a:r>
              <a:rPr lang="pl-PL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Czy zajęcia dodatkowe  mają wpływ na udział dzieci w konkursach?</a:t>
            </a:r>
          </a:p>
        </p:txBody>
      </p:sp>
    </p:spTree>
    <p:extLst>
      <p:ext uri="{BB962C8B-B14F-4D97-AF65-F5344CB8AC3E}">
        <p14:creationId xmlns="" xmlns:p14="http://schemas.microsoft.com/office/powerpoint/2010/main" val="29311769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Wskaźniki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buFont typeface="+mj-lt"/>
              <a:buAutoNum type="arabicPeriod"/>
              <a:tabLst>
                <a:tab pos="228600" algn="l"/>
              </a:tabLst>
            </a:pPr>
            <a:r>
              <a:rPr lang="pl-PL" sz="2400" dirty="0">
                <a:latin typeface="Times New Roman"/>
                <a:ea typeface="Times New Roman"/>
              </a:rPr>
              <a:t>Uczniowie chętnie uczestniczą w zajęciach lekcyjnych i pozalekcyjnych.</a:t>
            </a:r>
          </a:p>
          <a:p>
            <a:pPr lvl="0">
              <a:buFont typeface="+mj-lt"/>
              <a:buAutoNum type="arabicPeriod"/>
              <a:tabLst>
                <a:tab pos="228600" algn="l"/>
              </a:tabLst>
            </a:pPr>
            <a:r>
              <a:rPr lang="pl-PL" sz="2400" dirty="0">
                <a:latin typeface="Times New Roman"/>
                <a:ea typeface="Times New Roman"/>
              </a:rPr>
              <a:t>Ich oferta jest zróżnicowana, wynika z potrzeb uczniów.</a:t>
            </a:r>
          </a:p>
          <a:p>
            <a:pPr lvl="0">
              <a:buFont typeface="+mj-lt"/>
              <a:buAutoNum type="arabicPeriod"/>
              <a:tabLst>
                <a:tab pos="228600" algn="l"/>
              </a:tabLst>
            </a:pPr>
            <a:r>
              <a:rPr lang="pl-PL" sz="2400" dirty="0">
                <a:latin typeface="Times New Roman"/>
                <a:ea typeface="Times New Roman"/>
              </a:rPr>
              <a:t>W szkole realizowane są działania zainicjowane przez uczniów.</a:t>
            </a:r>
          </a:p>
          <a:p>
            <a:pPr lvl="0">
              <a:buFont typeface="+mj-lt"/>
              <a:buAutoNum type="arabicPeriod"/>
              <a:tabLst>
                <a:tab pos="228600" algn="l"/>
              </a:tabLst>
            </a:pPr>
            <a:r>
              <a:rPr lang="pl-PL" sz="2400" dirty="0">
                <a:latin typeface="Times New Roman"/>
                <a:ea typeface="Times New Roman"/>
              </a:rPr>
              <a:t>Uczniowie biorą udział w konkursach przedmiotowych, artystycznych i turniejach sportowych.</a:t>
            </a:r>
          </a:p>
          <a:p>
            <a:pPr lvl="0">
              <a:buFont typeface="+mj-lt"/>
              <a:buAutoNum type="arabicPeriod"/>
              <a:tabLst>
                <a:tab pos="228600" algn="l"/>
              </a:tabLst>
            </a:pPr>
            <a:r>
              <a:rPr lang="pl-PL" sz="2400" dirty="0">
                <a:latin typeface="Times New Roman"/>
                <a:ea typeface="Times New Roman"/>
              </a:rPr>
              <a:t>Zajęcia dodatkowe </a:t>
            </a:r>
            <a:r>
              <a:rPr lang="pl-PL" sz="2400" dirty="0" smtClean="0">
                <a:latin typeface="Times New Roman"/>
                <a:ea typeface="Times New Roman"/>
              </a:rPr>
              <a:t>mają </a:t>
            </a:r>
            <a:r>
              <a:rPr lang="pl-PL" sz="2400" dirty="0">
                <a:latin typeface="Times New Roman"/>
                <a:ea typeface="Times New Roman"/>
              </a:rPr>
              <a:t>wpływ na udział dzieci w konkursach.</a:t>
            </a:r>
          </a:p>
          <a:p>
            <a:pPr lvl="0">
              <a:buFont typeface="+mj-lt"/>
              <a:buAutoNum type="arabicPeriod"/>
              <a:tabLst>
                <a:tab pos="228600" algn="l"/>
              </a:tabLst>
            </a:pPr>
            <a:r>
              <a:rPr lang="pl-PL" sz="2400" dirty="0" smtClean="0">
                <a:latin typeface="Times New Roman"/>
                <a:ea typeface="Times New Roman"/>
              </a:rPr>
              <a:t>Uczniowie prezentują </a:t>
            </a:r>
            <a:r>
              <a:rPr lang="pl-PL" sz="2400" dirty="0">
                <a:latin typeface="Times New Roman"/>
                <a:ea typeface="Times New Roman"/>
              </a:rPr>
              <a:t>swoje osiągnięcia w szkole i promują je w środowisku.</a:t>
            </a:r>
          </a:p>
          <a:p>
            <a:pPr>
              <a:buFont typeface="+mj-lt"/>
              <a:buAutoNum type="arabicPeriod"/>
            </a:pP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7069763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 smtClean="0"/>
              <a:t>Osoby odpowiedzialne za przeprowadzenie ewaluacji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Ogólne działania: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Nauczyciele edukacji wczesnoszkolnej ze Szkoły Podstawowej nr 3 w Sulechowie</a:t>
            </a:r>
          </a:p>
          <a:p>
            <a:pPr marL="0" indent="0">
              <a:buNone/>
            </a:pP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Szczegółowe działania:</a:t>
            </a:r>
          </a:p>
          <a:p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Przygotowanie narzędzi – Anna </a:t>
            </a:r>
            <a:r>
              <a:rPr lang="pl-PL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Kwaśnicka</a:t>
            </a:r>
          </a:p>
          <a:p>
            <a:pPr>
              <a:lnSpc>
                <a:spcPct val="107000"/>
              </a:lnSpc>
            </a:pPr>
            <a:r>
              <a:rPr lang="pl-PL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Wykonanie badań – D. </a:t>
            </a:r>
            <a:r>
              <a:rPr lang="pl-PL" sz="24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Bieława</a:t>
            </a:r>
            <a:r>
              <a:rPr lang="pl-PL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M. </a:t>
            </a:r>
            <a:r>
              <a:rPr lang="pl-PL" sz="24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Benysek</a:t>
            </a:r>
            <a:r>
              <a:rPr lang="pl-PL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B. Kondratowicz  M. Mackiewicz, L. </a:t>
            </a:r>
            <a:r>
              <a:rPr lang="pl-PL" sz="2400" dirty="0" err="1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Merdas</a:t>
            </a:r>
            <a:r>
              <a:rPr lang="pl-PL" sz="24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, Bożena Rakowska, E. </a:t>
            </a:r>
            <a:r>
              <a:rPr lang="pl-PL" sz="2400" dirty="0" err="1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Żok</a:t>
            </a:r>
            <a:endParaRPr lang="pl-PL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Analiza 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wyników badań – Danuta </a:t>
            </a:r>
            <a:r>
              <a:rPr lang="pl-PL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Drobek</a:t>
            </a:r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Elżbieta Kiełbasa</a:t>
            </a:r>
          </a:p>
          <a:p>
            <a:r>
              <a:rPr lang="pl-PL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Wykonanie raportu i prezentacji – Bożena Rakowska </a:t>
            </a:r>
          </a:p>
          <a:p>
            <a:pPr marL="0" indent="0" algn="ctr">
              <a:buNone/>
            </a:pPr>
            <a:endParaRPr lang="pl-PL" sz="3200" dirty="0"/>
          </a:p>
        </p:txBody>
      </p:sp>
    </p:spTree>
    <p:extLst>
      <p:ext uri="{BB962C8B-B14F-4D97-AF65-F5344CB8AC3E}">
        <p14:creationId xmlns="" xmlns:p14="http://schemas.microsoft.com/office/powerpoint/2010/main" val="2537835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Narzędzia badawcze</a:t>
            </a:r>
            <a:endParaRPr lang="pl-PL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Ankieta dla uczniów.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Ankieta dla nauczycieli.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Wywiad z nauczycielami.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Wywiad z uczniami.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Dokumentacja szkoły.</a:t>
            </a:r>
            <a:endParaRPr lang="pl-PL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519282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smtClean="0"/>
              <a:t>Terminy przeprowadzonych działań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 smtClean="0"/>
              <a:t>Plan ewaluacji – październik 2014</a:t>
            </a:r>
          </a:p>
          <a:p>
            <a:pPr marL="0" indent="0">
              <a:buNone/>
            </a:pPr>
            <a:r>
              <a:rPr lang="pl-PL" sz="2400" dirty="0" smtClean="0"/>
              <a:t>Przygotowanie narzędzi badawczych – grudzień – styczeń 2014/2015</a:t>
            </a:r>
          </a:p>
          <a:p>
            <a:pPr marL="0" indent="0">
              <a:buNone/>
            </a:pPr>
            <a:r>
              <a:rPr lang="pl-PL" sz="2400" dirty="0" smtClean="0"/>
              <a:t>Termin przeprowadzenia badań – luty 2015</a:t>
            </a:r>
          </a:p>
          <a:p>
            <a:pPr marL="0" indent="0">
              <a:buNone/>
            </a:pPr>
            <a:r>
              <a:rPr lang="pl-PL" sz="2400" dirty="0" smtClean="0"/>
              <a:t>Analiza wyników – luty 2015</a:t>
            </a:r>
          </a:p>
          <a:p>
            <a:pPr marL="0" indent="0">
              <a:buNone/>
            </a:pPr>
            <a:r>
              <a:rPr lang="pl-PL" sz="2400" dirty="0" smtClean="0"/>
              <a:t>Opracowanie raportu – marzec 2015</a:t>
            </a:r>
          </a:p>
          <a:p>
            <a:pPr marL="0" indent="0">
              <a:buNone/>
            </a:pPr>
            <a:r>
              <a:rPr lang="pl-PL" sz="2400" dirty="0" smtClean="0"/>
              <a:t>Przygotowanie prezentacji – kwiecień 2015</a:t>
            </a:r>
          </a:p>
          <a:p>
            <a:pPr>
              <a:buFont typeface="+mj-lt"/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42228555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 advClick="0" advTm="0">
        <p14:prism isInverted="1"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582</TotalTime>
  <Words>979</Words>
  <Application>Microsoft Office PowerPoint</Application>
  <PresentationFormat>Niestandardowy</PresentationFormat>
  <Paragraphs>126</Paragraphs>
  <Slides>32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3" baseType="lpstr">
      <vt:lpstr>Faseta</vt:lpstr>
      <vt:lpstr>Raport ewaluacji wewnętrznej  EFEKTY DZIAŁALNOŚCI DYDAKTYCZNEJ, WYCHOWAWCZEJ I OPIEKUŃCZEJ ORAZ INNEJ DZIAŁALNOŚCI STATUTOWEJ SZKOŁY</vt:lpstr>
      <vt:lpstr>Edukacja wczesnoszkolna Szkoła Podstawowa nr 3  im. Janusza Kusocińskiego  w Sulechowie </vt:lpstr>
      <vt:lpstr> Przedmiot ewaluacji </vt:lpstr>
      <vt:lpstr> Cele ewaluacji</vt:lpstr>
      <vt:lpstr> Pytania kluczowe</vt:lpstr>
      <vt:lpstr> Wskaźniki</vt:lpstr>
      <vt:lpstr>Osoby odpowiedzialne za przeprowadzenie ewaluacji</vt:lpstr>
      <vt:lpstr>Narzędzia badawcze</vt:lpstr>
      <vt:lpstr>Terminy przeprowadzonych działań</vt:lpstr>
      <vt:lpstr>Wyniki badań</vt:lpstr>
      <vt:lpstr> W jaki sposób rozpoznaje Pani potrzeby  i zainteresowania uczniów?</vt:lpstr>
      <vt:lpstr>W jaki sposób wykorzystuje Pani wyniki diagnozy dotyczącej zainteresowań i aktywności uczniów w codziennej pracy?</vt:lpstr>
      <vt:lpstr>Czy uczniowie aktywnie uczestniczą  w Pani lekcjach?</vt:lpstr>
      <vt:lpstr>Czy uczniowie mają możliwość pracy samodzielnej lub zespołowej podczas zajęć?</vt:lpstr>
      <vt:lpstr>Jakie zajęcia rozwijające aktywność uczniów prowadzi Pani?</vt:lpstr>
      <vt:lpstr>Jak ocenia Pani aktywność uczniów na zajęciach pozalekcyjnych?</vt:lpstr>
      <vt:lpstr>Jakie sukcesy odnieśli Pani uczniowie w konkursach, olimpiadach, zawodach sportowych?</vt:lpstr>
      <vt:lpstr>Czy szkoła stwarza uczniom warunki do wszechstronnego rozwoju aktywności?</vt:lpstr>
      <vt:lpstr>Uczniowie</vt:lpstr>
      <vt:lpstr>Jak oceniasz swoją aktywność podczas lekcji?</vt:lpstr>
      <vt:lpstr>Czy bierzesz udział w zajęciach pozalekcyjnych organizowanych w szkole?</vt:lpstr>
      <vt:lpstr>W jaki sposób poznałeś ofertę zajęć dodatkowych rozwijających Twoją aktywność?</vt:lpstr>
      <vt:lpstr>W jakich formach zajęć dodatkowych i działaniach podejmowanych w szkole bierzesz udział?</vt:lpstr>
      <vt:lpstr>Jakie zmiany w wyposażeniu szkoły pomagają Ci rozwijać aktywność? </vt:lpstr>
      <vt:lpstr>Czy Twoja aktywność i osiągane sukcesy są dostrzegane i doceniane?</vt:lpstr>
      <vt:lpstr>Jeśli tak to w jaki sposób? </vt:lpstr>
      <vt:lpstr>O jakie zajęcia wzbogaciłbyś ofertę zajęć rozwijających Twoją aktywność?</vt:lpstr>
      <vt:lpstr>Podsumowanie wywiadów z nauczycielami prowadzącymi zajęcia dodatkowe </vt:lpstr>
      <vt:lpstr>  Podsumowanie wywiadów z uczniami </vt:lpstr>
      <vt:lpstr>Wnioski z badań  SŁABE I MOCNE STRONY  </vt:lpstr>
      <vt:lpstr>SŁABE I MOCNE STRONY  </vt:lpstr>
      <vt:lpstr>WNIOSKI DO DALSZEJ PRACY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 ewaluacji wewnętrznej Obszar I EFEKTY DZIAŁALNOŚCI DYDAKTYCZNEJ, WYCHOWAWCZEJ I OPIEKUŃCZEJ ORAZ INNEJ DZIAŁALNOŚCI STATUTOWEJ SZKOŁY</dc:title>
  <dc:creator>Bożena Rakowska</dc:creator>
  <cp:lastModifiedBy>Dyrektor</cp:lastModifiedBy>
  <cp:revision>110</cp:revision>
  <dcterms:created xsi:type="dcterms:W3CDTF">2015-03-03T17:02:43Z</dcterms:created>
  <dcterms:modified xsi:type="dcterms:W3CDTF">2015-09-09T09:37:11Z</dcterms:modified>
</cp:coreProperties>
</file>