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09" r:id="rId4"/>
    <p:sldId id="308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9" r:id="rId29"/>
    <p:sldId id="338" r:id="rId30"/>
    <p:sldId id="335" r:id="rId31"/>
    <p:sldId id="340" r:id="rId32"/>
    <p:sldId id="334" r:id="rId33"/>
    <p:sldId id="337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/>
              <a:t> Uczniowie 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'Arkusz1'!$B$1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'Arkusz1'!$A$2:$A$5</c:f>
              <c:strCache>
                <c:ptCount val="4"/>
                <c:pt idx="0">
                  <c:v> tak</c:v>
                </c:pt>
                <c:pt idx="1">
                  <c:v>nie </c:v>
                </c:pt>
                <c:pt idx="2">
                  <c:v>nie wiem</c:v>
                </c:pt>
                <c:pt idx="3">
                  <c:v> </c:v>
                </c:pt>
              </c:strCache>
            </c:strRef>
          </c:cat>
          <c:val>
            <c:numRef>
              <c:f>'Arkusz1'!$B$2:$B$5</c:f>
              <c:numCache>
                <c:formatCode>General</c:formatCode>
                <c:ptCount val="4"/>
                <c:pt idx="0">
                  <c:v>50</c:v>
                </c:pt>
                <c:pt idx="1">
                  <c:v>30</c:v>
                </c:pt>
                <c:pt idx="2">
                  <c:v>20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5.7947105570137047E-2"/>
          <c:y val="2.4216347956505492E-2"/>
          <c:w val="0.67955508165645961"/>
          <c:h val="0.6580939882514687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26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63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Arkusz1!$A$2:$A$4</c:f>
              <c:strCache>
                <c:ptCount val="3"/>
                <c:pt idx="0">
                  <c:v>dokumenty szkolne</c:v>
                </c:pt>
                <c:pt idx="1">
                  <c:v>pedagog</c:v>
                </c:pt>
                <c:pt idx="2">
                  <c:v>wychowawc 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26</c:v>
                </c:pt>
                <c:pt idx="1">
                  <c:v>12</c:v>
                </c:pt>
                <c:pt idx="2">
                  <c:v>63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nauczyciele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62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50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94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Arkusz1!$A$2:$A$4</c:f>
              <c:strCache>
                <c:ptCount val="3"/>
                <c:pt idx="0">
                  <c:v>dokumenty szkolne</c:v>
                </c:pt>
                <c:pt idx="1">
                  <c:v>pedagog</c:v>
                </c:pt>
                <c:pt idx="2">
                  <c:v>wychowawc 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62</c:v>
                </c:pt>
                <c:pt idx="1">
                  <c:v>50</c:v>
                </c:pt>
                <c:pt idx="2">
                  <c:v>94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rodzice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40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82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Arkusz1!$A$2:$A$4</c:f>
              <c:strCache>
                <c:ptCount val="3"/>
                <c:pt idx="0">
                  <c:v>dokumenty szkolne</c:v>
                </c:pt>
                <c:pt idx="1">
                  <c:v>pedagog</c:v>
                </c:pt>
                <c:pt idx="2">
                  <c:v>wychowawc 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40</c:v>
                </c:pt>
                <c:pt idx="1">
                  <c:v>25</c:v>
                </c:pt>
                <c:pt idx="2">
                  <c:v>82</c:v>
                </c:pt>
              </c:numCache>
            </c:numRef>
          </c:val>
        </c:ser>
        <c:axId val="86583168"/>
        <c:axId val="86584704"/>
      </c:barChart>
      <c:catAx>
        <c:axId val="86583168"/>
        <c:scaling>
          <c:orientation val="minMax"/>
        </c:scaling>
        <c:axPos val="b"/>
        <c:numFmt formatCode="General" sourceLinked="1"/>
        <c:tickLblPos val="nextTo"/>
        <c:crossAx val="86584704"/>
        <c:crosses val="autoZero"/>
        <c:auto val="1"/>
        <c:lblAlgn val="ctr"/>
        <c:lblOffset val="100"/>
      </c:catAx>
      <c:valAx>
        <c:axId val="86584704"/>
        <c:scaling>
          <c:orientation val="minMax"/>
        </c:scaling>
        <c:axPos val="l"/>
        <c:majorGridlines/>
        <c:numFmt formatCode="General" sourceLinked="1"/>
        <c:tickLblPos val="nextTo"/>
        <c:crossAx val="865831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5.7947105570137047E-2"/>
          <c:y val="2.4216347956505492E-2"/>
          <c:w val="0.67955508165645961"/>
          <c:h val="0.6580939882514687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strRef>
              <c:f>Arkusz1!$A$2:$A$7</c:f>
              <c:strCache>
                <c:ptCount val="6"/>
                <c:pt idx="0">
                  <c:v>rozmowa z rodzicami</c:v>
                </c:pt>
                <c:pt idx="1">
                  <c:v>rozmowa dyscyplinująca</c:v>
                </c:pt>
                <c:pt idx="2">
                  <c:v>ustne upomnienie</c:v>
                </c:pt>
                <c:pt idx="3">
                  <c:v>pisemne upomnienie</c:v>
                </c:pt>
                <c:pt idx="4">
                  <c:v>ocena zachowania</c:v>
                </c:pt>
                <c:pt idx="5">
                  <c:v>wyznaczenie kary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39</c:v>
                </c:pt>
                <c:pt idx="1">
                  <c:v>48</c:v>
                </c:pt>
                <c:pt idx="2">
                  <c:v>60</c:v>
                </c:pt>
                <c:pt idx="3">
                  <c:v>54</c:v>
                </c:pt>
                <c:pt idx="4">
                  <c:v>36</c:v>
                </c:pt>
                <c:pt idx="5">
                  <c:v>21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nauczyciele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Arkusz1!$A$2:$A$7</c:f>
              <c:strCache>
                <c:ptCount val="6"/>
                <c:pt idx="0">
                  <c:v>rozmowa z rodzicami</c:v>
                </c:pt>
                <c:pt idx="1">
                  <c:v>rozmowa dyscyplinująca</c:v>
                </c:pt>
                <c:pt idx="2">
                  <c:v>ustne upomnienie</c:v>
                </c:pt>
                <c:pt idx="3">
                  <c:v>pisemne upomnienie</c:v>
                </c:pt>
                <c:pt idx="4">
                  <c:v>ocena zachowania</c:v>
                </c:pt>
                <c:pt idx="5">
                  <c:v>wyznaczenie kary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81</c:v>
                </c:pt>
                <c:pt idx="1">
                  <c:v>69</c:v>
                </c:pt>
                <c:pt idx="2">
                  <c:v>25</c:v>
                </c:pt>
                <c:pt idx="3">
                  <c:v>44</c:v>
                </c:pt>
                <c:pt idx="4">
                  <c:v>56</c:v>
                </c:pt>
                <c:pt idx="5">
                  <c:v>25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rodzice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Arkusz1!$A$2:$A$7</c:f>
              <c:strCache>
                <c:ptCount val="6"/>
                <c:pt idx="0">
                  <c:v>rozmowa z rodzicami</c:v>
                </c:pt>
                <c:pt idx="1">
                  <c:v>rozmowa dyscyplinująca</c:v>
                </c:pt>
                <c:pt idx="2">
                  <c:v>ustne upomnienie</c:v>
                </c:pt>
                <c:pt idx="3">
                  <c:v>pisemne upomnienie</c:v>
                </c:pt>
                <c:pt idx="4">
                  <c:v>ocena zachowania</c:v>
                </c:pt>
                <c:pt idx="5">
                  <c:v>wyznaczenie kary</c:v>
                </c:pt>
              </c:strCache>
            </c:strRef>
          </c:cat>
          <c:val>
            <c:numRef>
              <c:f>Arkusz1!$D$2:$D$7</c:f>
              <c:numCache>
                <c:formatCode>General</c:formatCode>
                <c:ptCount val="6"/>
                <c:pt idx="0">
                  <c:v>85</c:v>
                </c:pt>
                <c:pt idx="1">
                  <c:v>64</c:v>
                </c:pt>
                <c:pt idx="2">
                  <c:v>19</c:v>
                </c:pt>
                <c:pt idx="3">
                  <c:v>21</c:v>
                </c:pt>
                <c:pt idx="4">
                  <c:v>29</c:v>
                </c:pt>
                <c:pt idx="5">
                  <c:v>27</c:v>
                </c:pt>
              </c:numCache>
            </c:numRef>
          </c:val>
        </c:ser>
        <c:axId val="86805120"/>
        <c:axId val="86823296"/>
      </c:barChart>
      <c:catAx>
        <c:axId val="86805120"/>
        <c:scaling>
          <c:orientation val="minMax"/>
        </c:scaling>
        <c:axPos val="b"/>
        <c:numFmt formatCode="General" sourceLinked="1"/>
        <c:tickLblPos val="nextTo"/>
        <c:crossAx val="86823296"/>
        <c:crosses val="autoZero"/>
        <c:auto val="1"/>
        <c:lblAlgn val="ctr"/>
        <c:lblOffset val="100"/>
      </c:catAx>
      <c:valAx>
        <c:axId val="86823296"/>
        <c:scaling>
          <c:orientation val="minMax"/>
        </c:scaling>
        <c:axPos val="l"/>
        <c:majorGridlines/>
        <c:numFmt formatCode="General" sourceLinked="1"/>
        <c:tickLblPos val="nextTo"/>
        <c:crossAx val="868051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nauczyciele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69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62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Arkusz1!$A$2:$A$5</c:f>
              <c:strCache>
                <c:ptCount val="3"/>
                <c:pt idx="0">
                  <c:v>rozmowy z rodzicami</c:v>
                </c:pt>
                <c:pt idx="1">
                  <c:v>konsultacje z pedagogiem</c:v>
                </c:pt>
                <c:pt idx="2">
                  <c:v>zespoły samokształceniowe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69</c:v>
                </c:pt>
                <c:pt idx="1">
                  <c:v>62</c:v>
                </c:pt>
                <c:pt idx="2">
                  <c:v>25</c:v>
                </c:pt>
              </c:numCache>
            </c:numRef>
          </c:val>
        </c:ser>
        <c:axId val="86868352"/>
        <c:axId val="86869888"/>
      </c:barChart>
      <c:catAx>
        <c:axId val="86868352"/>
        <c:scaling>
          <c:orientation val="minMax"/>
        </c:scaling>
        <c:axPos val="b"/>
        <c:majorTickMark val="none"/>
        <c:tickLblPos val="nextTo"/>
        <c:crossAx val="86869888"/>
        <c:crosses val="autoZero"/>
        <c:auto val="1"/>
        <c:lblAlgn val="ctr"/>
        <c:lblOffset val="100"/>
      </c:catAx>
      <c:valAx>
        <c:axId val="868698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6868352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9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rodzice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85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74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50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Arkusz1!$A$2:$A$6</c:f>
              <c:strCache>
                <c:ptCount val="5"/>
                <c:pt idx="0">
                  <c:v>rozmowa z dzieckiem</c:v>
                </c:pt>
                <c:pt idx="1">
                  <c:v>współpraca z wychowawcą</c:v>
                </c:pt>
                <c:pt idx="2">
                  <c:v>kontakt z nauczycielami, dyrekcją</c:v>
                </c:pt>
                <c:pt idx="3">
                  <c:v>współpraca z rodzicami</c:v>
                </c:pt>
                <c:pt idx="4">
                  <c:v>brak wpływu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85</c:v>
                </c:pt>
                <c:pt idx="1">
                  <c:v>74</c:v>
                </c:pt>
                <c:pt idx="2">
                  <c:v>50</c:v>
                </c:pt>
                <c:pt idx="3">
                  <c:v>23</c:v>
                </c:pt>
                <c:pt idx="4">
                  <c:v>0</c:v>
                </c:pt>
              </c:numCache>
            </c:numRef>
          </c:val>
        </c:ser>
        <c:axId val="87005056"/>
        <c:axId val="87006592"/>
      </c:barChart>
      <c:catAx>
        <c:axId val="87005056"/>
        <c:scaling>
          <c:orientation val="minMax"/>
        </c:scaling>
        <c:axPos val="b"/>
        <c:tickLblPos val="nextTo"/>
        <c:crossAx val="87006592"/>
        <c:crosses val="autoZero"/>
        <c:auto val="1"/>
        <c:lblAlgn val="ctr"/>
        <c:lblOffset val="100"/>
      </c:catAx>
      <c:valAx>
        <c:axId val="87006592"/>
        <c:scaling>
          <c:orientation val="minMax"/>
        </c:scaling>
        <c:axPos val="l"/>
        <c:majorGridlines/>
        <c:numFmt formatCode="General" sourceLinked="1"/>
        <c:tickLblPos val="nextTo"/>
        <c:crossAx val="87005056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'Arkusz1'!$B$1</c:f>
              <c:strCache>
                <c:ptCount val="1"/>
                <c:pt idx="0">
                  <c:v>uczniowie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'Arkusz1'!$A$2:$A$6</c:f>
              <c:strCache>
                <c:ptCount val="5"/>
                <c:pt idx="0">
                  <c:v>nigdy</c:v>
                </c:pt>
                <c:pt idx="1">
                  <c:v>jeden raz</c:v>
                </c:pt>
                <c:pt idx="2">
                  <c:v>kilka razy</c:v>
                </c:pt>
                <c:pt idx="3">
                  <c:v>często</c:v>
                </c:pt>
                <c:pt idx="4">
                  <c:v>stale</c:v>
                </c:pt>
              </c:strCache>
            </c:strRef>
          </c:cat>
          <c:val>
            <c:numRef>
              <c:f>'Arkusz1'!$B$2:$B$6</c:f>
              <c:numCache>
                <c:formatCode>General</c:formatCode>
                <c:ptCount val="5"/>
                <c:pt idx="0">
                  <c:v>51</c:v>
                </c:pt>
                <c:pt idx="1">
                  <c:v>17</c:v>
                </c:pt>
                <c:pt idx="2">
                  <c:v>20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7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39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32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Arkusz1!$A$2:$A$7</c:f>
              <c:strCache>
                <c:ptCount val="6"/>
                <c:pt idx="0">
                  <c:v>koledze</c:v>
                </c:pt>
                <c:pt idx="1">
                  <c:v>nikomu</c:v>
                </c:pt>
                <c:pt idx="2">
                  <c:v>rodzicom</c:v>
                </c:pt>
                <c:pt idx="3">
                  <c:v>nauczycielowi</c:v>
                </c:pt>
                <c:pt idx="4">
                  <c:v>pedagogom</c:v>
                </c:pt>
                <c:pt idx="5">
                  <c:v>dyrekcji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39</c:v>
                </c:pt>
                <c:pt idx="1">
                  <c:v>32</c:v>
                </c:pt>
                <c:pt idx="2">
                  <c:v>23</c:v>
                </c:pt>
                <c:pt idx="3">
                  <c:v>13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</c:ser>
        <c:axId val="87381120"/>
        <c:axId val="87382656"/>
      </c:barChart>
      <c:catAx>
        <c:axId val="87381120"/>
        <c:scaling>
          <c:orientation val="minMax"/>
        </c:scaling>
        <c:axPos val="b"/>
        <c:tickLblPos val="nextTo"/>
        <c:crossAx val="87382656"/>
        <c:crosses val="autoZero"/>
        <c:auto val="1"/>
        <c:lblAlgn val="ctr"/>
        <c:lblOffset val="100"/>
      </c:catAx>
      <c:valAx>
        <c:axId val="87382656"/>
        <c:scaling>
          <c:orientation val="minMax"/>
        </c:scaling>
        <c:axPos val="l"/>
        <c:majorGridlines/>
        <c:numFmt formatCode="General" sourceLinked="1"/>
        <c:tickLblPos val="nextTo"/>
        <c:crossAx val="87381120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7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60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Arkusz1!$A$2:$A$6</c:f>
              <c:strCache>
                <c:ptCount val="5"/>
                <c:pt idx="0">
                  <c:v>nie bronię się</c:v>
                </c:pt>
                <c:pt idx="1">
                  <c:v>bronię się, oddaję</c:v>
                </c:pt>
                <c:pt idx="2">
                  <c:v>uciekam</c:v>
                </c:pt>
                <c:pt idx="3">
                  <c:v>wzywam pomocy</c:v>
                </c:pt>
                <c:pt idx="4">
                  <c:v>zwracam się do dorosłych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8</c:v>
                </c:pt>
                <c:pt idx="1">
                  <c:v>60</c:v>
                </c:pt>
                <c:pt idx="2">
                  <c:v>10</c:v>
                </c:pt>
                <c:pt idx="3">
                  <c:v>6</c:v>
                </c:pt>
                <c:pt idx="4">
                  <c:v>13</c:v>
                </c:pt>
              </c:numCache>
            </c:numRef>
          </c:val>
        </c:ser>
        <c:axId val="87424000"/>
        <c:axId val="87499520"/>
      </c:barChart>
      <c:catAx>
        <c:axId val="87424000"/>
        <c:scaling>
          <c:orientation val="minMax"/>
        </c:scaling>
        <c:axPos val="b"/>
        <c:tickLblPos val="nextTo"/>
        <c:crossAx val="87499520"/>
        <c:crosses val="autoZero"/>
        <c:auto val="1"/>
        <c:lblAlgn val="ctr"/>
        <c:lblOffset val="100"/>
      </c:catAx>
      <c:valAx>
        <c:axId val="87499520"/>
        <c:scaling>
          <c:orientation val="minMax"/>
        </c:scaling>
        <c:axPos val="l"/>
        <c:majorGridlines/>
        <c:numFmt formatCode="General" sourceLinked="1"/>
        <c:tickLblPos val="nextTo"/>
        <c:crossAx val="87424000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nauczyciele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Arkusz1!$A$2:$A$6</c:f>
              <c:strCache>
                <c:ptCount val="5"/>
                <c:pt idx="0">
                  <c:v>nigdy</c:v>
                </c:pt>
                <c:pt idx="1">
                  <c:v>jeden raz</c:v>
                </c:pt>
                <c:pt idx="2">
                  <c:v>kilka razy</c:v>
                </c:pt>
                <c:pt idx="3">
                  <c:v>często</c:v>
                </c:pt>
                <c:pt idx="4">
                  <c:v>stale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64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Arkusz1!$A$2:$A$6</c:f>
              <c:strCache>
                <c:ptCount val="5"/>
                <c:pt idx="0">
                  <c:v>nigdy </c:v>
                </c:pt>
                <c:pt idx="1">
                  <c:v>jeden raz</c:v>
                </c:pt>
                <c:pt idx="2">
                  <c:v>kilka razy</c:v>
                </c:pt>
                <c:pt idx="3">
                  <c:v>często</c:v>
                </c:pt>
                <c:pt idx="4">
                  <c:v>stale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9</c:v>
                </c:pt>
                <c:pt idx="1">
                  <c:v>10</c:v>
                </c:pt>
                <c:pt idx="2">
                  <c:v>49</c:v>
                </c:pt>
                <c:pt idx="3">
                  <c:v>19</c:v>
                </c:pt>
                <c:pt idx="4">
                  <c:v>13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7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43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26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16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Arkusz1!$A$2:$A$6</c:f>
              <c:strCache>
                <c:ptCount val="5"/>
                <c:pt idx="0">
                  <c:v>staję w obronie</c:v>
                </c:pt>
                <c:pt idx="1">
                  <c:v>nie reaguje</c:v>
                </c:pt>
                <c:pt idx="2">
                  <c:v>wzywam pomocy </c:v>
                </c:pt>
                <c:pt idx="3">
                  <c:v>mówię dorosłym</c:v>
                </c:pt>
                <c:pt idx="4">
                  <c:v>uciekam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43</c:v>
                </c:pt>
                <c:pt idx="1">
                  <c:v>26</c:v>
                </c:pt>
                <c:pt idx="2">
                  <c:v>16</c:v>
                </c:pt>
                <c:pt idx="3">
                  <c:v>11</c:v>
                </c:pt>
                <c:pt idx="4">
                  <c:v>8</c:v>
                </c:pt>
              </c:numCache>
            </c:numRef>
          </c:val>
        </c:ser>
        <c:axId val="87196416"/>
        <c:axId val="87197952"/>
      </c:barChart>
      <c:catAx>
        <c:axId val="87196416"/>
        <c:scaling>
          <c:orientation val="minMax"/>
        </c:scaling>
        <c:axPos val="b"/>
        <c:tickLblPos val="nextTo"/>
        <c:crossAx val="87197952"/>
        <c:crosses val="autoZero"/>
        <c:auto val="1"/>
        <c:lblAlgn val="ctr"/>
        <c:lblOffset val="100"/>
      </c:catAx>
      <c:valAx>
        <c:axId val="87197952"/>
        <c:scaling>
          <c:orientation val="minMax"/>
        </c:scaling>
        <c:axPos val="l"/>
        <c:majorGridlines/>
        <c:numFmt formatCode="General" sourceLinked="1"/>
        <c:tickLblPos val="nextTo"/>
        <c:crossAx val="8719641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/>
              <a:t>  Nauczyciele 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'Arkusz1'!$B$1</c:f>
              <c:strCache>
                <c:ptCount val="1"/>
                <c:pt idx="0">
                  <c:v>Rodzice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'Arkusz1'!$A$2:$A$5</c:f>
              <c:strCache>
                <c:ptCount val="4"/>
                <c:pt idx="0">
                  <c:v> tak</c:v>
                </c:pt>
                <c:pt idx="1">
                  <c:v>nie </c:v>
                </c:pt>
                <c:pt idx="2">
                  <c:v>nie wiem</c:v>
                </c:pt>
                <c:pt idx="3">
                  <c:v> </c:v>
                </c:pt>
              </c:strCache>
            </c:strRef>
          </c:cat>
          <c:val>
            <c:numRef>
              <c:f>'Arkusz1'!$B$2:$B$5</c:f>
              <c:numCache>
                <c:formatCode>General</c:formatCode>
                <c:ptCount val="4"/>
                <c:pt idx="0">
                  <c:v>75</c:v>
                </c:pt>
                <c:pt idx="1">
                  <c:v>12</c:v>
                </c:pt>
                <c:pt idx="2">
                  <c:v>12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70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28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41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33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Arkusz1!$A$2:$A$7</c:f>
              <c:strCache>
                <c:ptCount val="6"/>
                <c:pt idx="0">
                  <c:v>w klasie</c:v>
                </c:pt>
                <c:pt idx="1">
                  <c:v>na korytarzu</c:v>
                </c:pt>
                <c:pt idx="2">
                  <c:v>w łazience</c:v>
                </c:pt>
                <c:pt idx="3">
                  <c:v>na boisku</c:v>
                </c:pt>
                <c:pt idx="4">
                  <c:v>przed szkołą </c:v>
                </c:pt>
                <c:pt idx="5">
                  <c:v>w drodze do szkoły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12</c:v>
                </c:pt>
                <c:pt idx="1">
                  <c:v>70</c:v>
                </c:pt>
                <c:pt idx="2">
                  <c:v>28</c:v>
                </c:pt>
                <c:pt idx="3">
                  <c:v>41</c:v>
                </c:pt>
                <c:pt idx="4">
                  <c:v>33</c:v>
                </c:pt>
                <c:pt idx="5">
                  <c:v>23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nauczyciele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56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37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37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37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Arkusz1!$A$2:$A$7</c:f>
              <c:strCache>
                <c:ptCount val="6"/>
                <c:pt idx="0">
                  <c:v>w klasie</c:v>
                </c:pt>
                <c:pt idx="1">
                  <c:v>na korytarzu</c:v>
                </c:pt>
                <c:pt idx="2">
                  <c:v>w łazience</c:v>
                </c:pt>
                <c:pt idx="3">
                  <c:v>na boisku</c:v>
                </c:pt>
                <c:pt idx="4">
                  <c:v>przed szkołą </c:v>
                </c:pt>
                <c:pt idx="5">
                  <c:v>w drodze do szkoły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0</c:v>
                </c:pt>
                <c:pt idx="1">
                  <c:v>56</c:v>
                </c:pt>
                <c:pt idx="2">
                  <c:v>37</c:v>
                </c:pt>
                <c:pt idx="3">
                  <c:v>37</c:v>
                </c:pt>
                <c:pt idx="4">
                  <c:v>25</c:v>
                </c:pt>
                <c:pt idx="5">
                  <c:v>37</c:v>
                </c:pt>
              </c:numCache>
            </c:numRef>
          </c:val>
        </c:ser>
        <c:axId val="87223680"/>
        <c:axId val="87962752"/>
      </c:barChart>
      <c:catAx>
        <c:axId val="87223680"/>
        <c:scaling>
          <c:orientation val="minMax"/>
        </c:scaling>
        <c:axPos val="b"/>
        <c:tickLblPos val="nextTo"/>
        <c:crossAx val="87962752"/>
        <c:crosses val="autoZero"/>
        <c:auto val="1"/>
        <c:lblAlgn val="ctr"/>
        <c:lblOffset val="100"/>
      </c:catAx>
      <c:valAx>
        <c:axId val="87962752"/>
        <c:scaling>
          <c:orientation val="minMax"/>
        </c:scaling>
        <c:axPos val="l"/>
        <c:majorGridlines/>
        <c:numFmt formatCode="General" sourceLinked="1"/>
        <c:tickLblPos val="nextTo"/>
        <c:crossAx val="872236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/>
              <a:t>  Rodzice 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'Arkusz1'!$B$1</c:f>
              <c:strCache>
                <c:ptCount val="1"/>
                <c:pt idx="0">
                  <c:v>Rodzice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'Arkusz1'!$A$2:$A$5</c:f>
              <c:strCache>
                <c:ptCount val="4"/>
                <c:pt idx="0">
                  <c:v> tak</c:v>
                </c:pt>
                <c:pt idx="1">
                  <c:v>nie </c:v>
                </c:pt>
                <c:pt idx="2">
                  <c:v>nie wiem</c:v>
                </c:pt>
                <c:pt idx="3">
                  <c:v> </c:v>
                </c:pt>
              </c:strCache>
            </c:strRef>
          </c:cat>
          <c:val>
            <c:numRef>
              <c:f>'Arkusz1'!$B$2:$B$5</c:f>
              <c:numCache>
                <c:formatCode>General</c:formatCode>
                <c:ptCount val="4"/>
                <c:pt idx="0">
                  <c:v>83</c:v>
                </c:pt>
                <c:pt idx="1">
                  <c:v>8</c:v>
                </c:pt>
                <c:pt idx="2">
                  <c:v>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5.7947105570137047E-2"/>
          <c:y val="2.4216347956505492E-2"/>
          <c:w val="0.67955508165645961"/>
          <c:h val="0.6580939882514687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14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26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19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Arkusz1!$A$2:$A$6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14</c:v>
                </c:pt>
                <c:pt idx="1">
                  <c:v>17</c:v>
                </c:pt>
                <c:pt idx="2">
                  <c:v>24</c:v>
                </c:pt>
                <c:pt idx="3">
                  <c:v>26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nauczyciele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32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62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Arkusz1!$A$2:$A$6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Arkusz1!$C$2:$C$6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32</c:v>
                </c:pt>
                <c:pt idx="3">
                  <c:v>62</c:v>
                </c:pt>
                <c:pt idx="4">
                  <c:v>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rodzice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51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29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Arkusz1!$A$2:$A$6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Arkusz1!$D$2:$D$6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13</c:v>
                </c:pt>
                <c:pt idx="3">
                  <c:v>51</c:v>
                </c:pt>
                <c:pt idx="4">
                  <c:v>29</c:v>
                </c:pt>
              </c:numCache>
            </c:numRef>
          </c:val>
        </c:ser>
        <c:axId val="83142144"/>
        <c:axId val="83143680"/>
      </c:barChart>
      <c:catAx>
        <c:axId val="83142144"/>
        <c:scaling>
          <c:orientation val="minMax"/>
        </c:scaling>
        <c:axPos val="b"/>
        <c:numFmt formatCode="General" sourceLinked="1"/>
        <c:tickLblPos val="nextTo"/>
        <c:crossAx val="83143680"/>
        <c:crosses val="autoZero"/>
        <c:auto val="1"/>
        <c:lblAlgn val="ctr"/>
        <c:lblOffset val="100"/>
      </c:catAx>
      <c:valAx>
        <c:axId val="83143680"/>
        <c:scaling>
          <c:orientation val="minMax"/>
        </c:scaling>
        <c:axPos val="l"/>
        <c:majorGridlines/>
        <c:numFmt formatCode="General" sourceLinked="1"/>
        <c:tickLblPos val="nextTo"/>
        <c:crossAx val="831421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7.4041265675123938E-2"/>
          <c:y val="4.0089363829521434E-2"/>
          <c:w val="0.67312427092447225"/>
          <c:h val="0.85653105861767365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70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Arkusz1!$A$2:$A$4</c:f>
              <c:strCache>
                <c:ptCount val="3"/>
                <c:pt idx="0">
                  <c:v>inni uczniowie</c:v>
                </c:pt>
                <c:pt idx="1">
                  <c:v>nauczyciele</c:v>
                </c:pt>
                <c:pt idx="2">
                  <c:v>personel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70</c:v>
                </c:pt>
                <c:pt idx="1">
                  <c:v>18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nauczyciele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Arkusz1!$A$2:$A$4</c:f>
              <c:strCache>
                <c:ptCount val="3"/>
                <c:pt idx="0">
                  <c:v>inni uczniowie</c:v>
                </c:pt>
                <c:pt idx="1">
                  <c:v>nauczyciele</c:v>
                </c:pt>
                <c:pt idx="2">
                  <c:v>personel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100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rodzice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98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Arkusz1!$A$2:$A$4</c:f>
              <c:strCache>
                <c:ptCount val="3"/>
                <c:pt idx="0">
                  <c:v>inni uczniowie</c:v>
                </c:pt>
                <c:pt idx="1">
                  <c:v>nauczyciele</c:v>
                </c:pt>
                <c:pt idx="2">
                  <c:v>personel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98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axId val="83513728"/>
        <c:axId val="83515264"/>
      </c:barChart>
      <c:catAx>
        <c:axId val="83513728"/>
        <c:scaling>
          <c:orientation val="minMax"/>
        </c:scaling>
        <c:axPos val="b"/>
        <c:tickLblPos val="nextTo"/>
        <c:crossAx val="83515264"/>
        <c:crosses val="autoZero"/>
        <c:auto val="1"/>
        <c:lblAlgn val="ctr"/>
        <c:lblOffset val="100"/>
      </c:catAx>
      <c:valAx>
        <c:axId val="83515264"/>
        <c:scaling>
          <c:orientation val="minMax"/>
        </c:scaling>
        <c:axPos val="l"/>
        <c:majorGridlines/>
        <c:numFmt formatCode="General" sourceLinked="1"/>
        <c:tickLblPos val="nextTo"/>
        <c:crossAx val="835137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5.7947105570137047E-2"/>
          <c:y val="2.4216347956505492E-2"/>
          <c:w val="0.67955508165645961"/>
          <c:h val="0.6580939882514687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strRef>
              <c:f>Arkusz1!$A$2:$A$9</c:f>
              <c:strCache>
                <c:ptCount val="8"/>
                <c:pt idx="0">
                  <c:v> przezywanie</c:v>
                </c:pt>
                <c:pt idx="1">
                  <c:v>obgadywanie</c:v>
                </c:pt>
                <c:pt idx="2">
                  <c:v>bicie</c:v>
                </c:pt>
                <c:pt idx="3">
                  <c:v>plotki w internecie</c:v>
                </c:pt>
                <c:pt idx="4">
                  <c:v>ośmieszanie</c:v>
                </c:pt>
                <c:pt idx="5">
                  <c:v>izolowanie</c:v>
                </c:pt>
                <c:pt idx="6">
                  <c:v>niszczenie</c:v>
                </c:pt>
                <c:pt idx="7">
                  <c:v>wymuszanie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38</c:v>
                </c:pt>
                <c:pt idx="1">
                  <c:v>46</c:v>
                </c:pt>
                <c:pt idx="2">
                  <c:v>40</c:v>
                </c:pt>
                <c:pt idx="3">
                  <c:v>23</c:v>
                </c:pt>
                <c:pt idx="4">
                  <c:v>43</c:v>
                </c:pt>
                <c:pt idx="5">
                  <c:v>24</c:v>
                </c:pt>
                <c:pt idx="6">
                  <c:v>30</c:v>
                </c:pt>
                <c:pt idx="7">
                  <c:v>20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nauczyciele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Arkusz1!$A$2:$A$9</c:f>
              <c:strCache>
                <c:ptCount val="8"/>
                <c:pt idx="0">
                  <c:v> przezywanie</c:v>
                </c:pt>
                <c:pt idx="1">
                  <c:v>obgadywanie</c:v>
                </c:pt>
                <c:pt idx="2">
                  <c:v>bicie</c:v>
                </c:pt>
                <c:pt idx="3">
                  <c:v>plotki w internecie</c:v>
                </c:pt>
                <c:pt idx="4">
                  <c:v>ośmieszanie</c:v>
                </c:pt>
                <c:pt idx="5">
                  <c:v>izolowanie</c:v>
                </c:pt>
                <c:pt idx="6">
                  <c:v>niszczenie</c:v>
                </c:pt>
                <c:pt idx="7">
                  <c:v>wymuszanie</c:v>
                </c:pt>
              </c:strCache>
            </c:strRef>
          </c:cat>
          <c:val>
            <c:numRef>
              <c:f>Arkusz1!$C$2:$C$9</c:f>
              <c:numCache>
                <c:formatCode>General</c:formatCode>
                <c:ptCount val="8"/>
                <c:pt idx="0">
                  <c:v>44</c:v>
                </c:pt>
                <c:pt idx="1">
                  <c:v>31</c:v>
                </c:pt>
                <c:pt idx="2">
                  <c:v>56</c:v>
                </c:pt>
                <c:pt idx="3">
                  <c:v>37</c:v>
                </c:pt>
                <c:pt idx="4">
                  <c:v>50</c:v>
                </c:pt>
                <c:pt idx="5">
                  <c:v>37</c:v>
                </c:pt>
                <c:pt idx="6">
                  <c:v>62</c:v>
                </c:pt>
                <c:pt idx="7">
                  <c:v>37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rodzice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Arkusz1!$A$2:$A$9</c:f>
              <c:strCache>
                <c:ptCount val="8"/>
                <c:pt idx="0">
                  <c:v> przezywanie</c:v>
                </c:pt>
                <c:pt idx="1">
                  <c:v>obgadywanie</c:v>
                </c:pt>
                <c:pt idx="2">
                  <c:v>bicie</c:v>
                </c:pt>
                <c:pt idx="3">
                  <c:v>plotki w internecie</c:v>
                </c:pt>
                <c:pt idx="4">
                  <c:v>ośmieszanie</c:v>
                </c:pt>
                <c:pt idx="5">
                  <c:v>izolowanie</c:v>
                </c:pt>
                <c:pt idx="6">
                  <c:v>niszczenie</c:v>
                </c:pt>
                <c:pt idx="7">
                  <c:v>wymuszanie</c:v>
                </c:pt>
              </c:strCache>
            </c:strRef>
          </c:cat>
          <c:val>
            <c:numRef>
              <c:f>Arkusz1!$D$2:$D$9</c:f>
              <c:numCache>
                <c:formatCode>General</c:formatCode>
                <c:ptCount val="8"/>
                <c:pt idx="0">
                  <c:v>39</c:v>
                </c:pt>
                <c:pt idx="1">
                  <c:v>32</c:v>
                </c:pt>
                <c:pt idx="2">
                  <c:v>54</c:v>
                </c:pt>
                <c:pt idx="3">
                  <c:v>70</c:v>
                </c:pt>
                <c:pt idx="4">
                  <c:v>70</c:v>
                </c:pt>
                <c:pt idx="5">
                  <c:v>55</c:v>
                </c:pt>
                <c:pt idx="6">
                  <c:v>41</c:v>
                </c:pt>
                <c:pt idx="7">
                  <c:v>44</c:v>
                </c:pt>
              </c:numCache>
            </c:numRef>
          </c:val>
        </c:ser>
        <c:axId val="83445248"/>
        <c:axId val="83446784"/>
      </c:barChart>
      <c:catAx>
        <c:axId val="83445248"/>
        <c:scaling>
          <c:orientation val="minMax"/>
        </c:scaling>
        <c:axPos val="b"/>
        <c:tickLblPos val="nextTo"/>
        <c:crossAx val="83446784"/>
        <c:crosses val="autoZero"/>
        <c:auto val="1"/>
        <c:lblAlgn val="ctr"/>
        <c:lblOffset val="100"/>
      </c:catAx>
      <c:valAx>
        <c:axId val="83446784"/>
        <c:scaling>
          <c:orientation val="minMax"/>
        </c:scaling>
        <c:axPos val="l"/>
        <c:majorGridlines/>
        <c:numFmt formatCode="General" sourceLinked="1"/>
        <c:tickLblPos val="nextTo"/>
        <c:crossAx val="834452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'Arkusz1'!$B$1</c:f>
              <c:strCache>
                <c:ptCount val="1"/>
                <c:pt idx="0">
                  <c:v>uczniowie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'Arkusz1'!$A$2:$A$5</c:f>
              <c:strCache>
                <c:ptCount val="3"/>
                <c:pt idx="0">
                  <c:v>tak</c:v>
                </c:pt>
                <c:pt idx="1">
                  <c:v>nie </c:v>
                </c:pt>
                <c:pt idx="2">
                  <c:v>trudno powiedzieć</c:v>
                </c:pt>
              </c:strCache>
            </c:strRef>
          </c:cat>
          <c:val>
            <c:numRef>
              <c:f>'Arkusz1'!$B$2:$B$5</c:f>
              <c:numCache>
                <c:formatCode>General</c:formatCode>
                <c:ptCount val="4"/>
                <c:pt idx="0">
                  <c:v>80</c:v>
                </c:pt>
                <c:pt idx="1">
                  <c:v>20</c:v>
                </c:pt>
                <c:pt idx="2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'Arkusz1'!$B$1</c:f>
              <c:strCache>
                <c:ptCount val="1"/>
                <c:pt idx="0">
                  <c:v>nauczyciele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'Arkusz1'!$A$2:$A$5</c:f>
              <c:strCache>
                <c:ptCount val="3"/>
                <c:pt idx="0">
                  <c:v>tak</c:v>
                </c:pt>
                <c:pt idx="1">
                  <c:v>nie </c:v>
                </c:pt>
                <c:pt idx="2">
                  <c:v>trudno powiedzieć</c:v>
                </c:pt>
              </c:strCache>
            </c:strRef>
          </c:cat>
          <c:val>
            <c:numRef>
              <c:f>'Arkusz1'!$B$2:$B$5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'Arkusz1'!$B$1</c:f>
              <c:strCache>
                <c:ptCount val="1"/>
                <c:pt idx="0">
                  <c:v>rodzice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'Arkusz1'!$A$2:$A$5</c:f>
              <c:strCache>
                <c:ptCount val="3"/>
                <c:pt idx="0">
                  <c:v>tak</c:v>
                </c:pt>
                <c:pt idx="1">
                  <c:v>nie </c:v>
                </c:pt>
                <c:pt idx="2">
                  <c:v>trudno powiedzieć</c:v>
                </c:pt>
              </c:strCache>
            </c:strRef>
          </c:cat>
          <c:val>
            <c:numRef>
              <c:f>'Arkusz1'!$B$2:$B$5</c:f>
              <c:numCache>
                <c:formatCode>General</c:formatCode>
                <c:ptCount val="4"/>
                <c:pt idx="0">
                  <c:v>98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2015-06-25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2015-06-25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2015-06-25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2015-06-25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2015-06-25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2015-06-25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2015-06-25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2015-06-25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2015-06-25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2015-06-25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2015-06-25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77128-931C-43C4-B051-A669013B7F7D}" type="datetimeFigureOut">
              <a:rPr lang="pl-PL" smtClean="0"/>
              <a:pPr/>
              <a:t>2015-06-25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85949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Ewaluacja wewnętrzna przeprowadzona w  Gimnazjum nr 3</a:t>
            </a:r>
            <a:br>
              <a:rPr lang="pl-PL" sz="2000" b="1" dirty="0" smtClean="0"/>
            </a:br>
            <a:r>
              <a:rPr lang="pl-PL" sz="2000" b="1" dirty="0" smtClean="0"/>
              <a:t>im. Janusza Kusocińskiego w Sulechowie</a:t>
            </a:r>
            <a:br>
              <a:rPr lang="pl-PL" sz="2000" b="1" dirty="0" smtClean="0"/>
            </a:br>
            <a:r>
              <a:rPr lang="pl-PL" sz="2000" b="1" dirty="0" smtClean="0"/>
              <a:t>w roku szkolnym 2014/2015</a:t>
            </a:r>
            <a:endParaRPr lang="pl-PL" sz="2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>
            <a:normAutofit lnSpcReduction="10000"/>
          </a:bodyPr>
          <a:lstStyle/>
          <a:p>
            <a:r>
              <a:rPr lang="pl-PL" sz="2000" dirty="0" smtClean="0">
                <a:solidFill>
                  <a:schemeClr val="tx1"/>
                </a:solidFill>
              </a:rPr>
              <a:t>  </a:t>
            </a:r>
            <a:r>
              <a:rPr lang="pl-PL" sz="2000" b="1" dirty="0" smtClean="0">
                <a:solidFill>
                  <a:schemeClr val="tx1"/>
                </a:solidFill>
              </a:rPr>
              <a:t>Przedmiot </a:t>
            </a:r>
            <a:r>
              <a:rPr lang="pl-PL" sz="2000" b="1" dirty="0">
                <a:solidFill>
                  <a:schemeClr val="tx1"/>
                </a:solidFill>
              </a:rPr>
              <a:t>ewaluacji</a:t>
            </a:r>
            <a:r>
              <a:rPr lang="pl-PL" sz="2000" dirty="0">
                <a:solidFill>
                  <a:schemeClr val="tx1"/>
                </a:solidFill>
              </a:rPr>
              <a:t> </a:t>
            </a:r>
          </a:p>
          <a:p>
            <a:r>
              <a:rPr lang="pl-PL" sz="2000" b="1" dirty="0">
                <a:solidFill>
                  <a:schemeClr val="tx1"/>
                </a:solidFill>
              </a:rPr>
              <a:t>  obszar I </a:t>
            </a:r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dirty="0">
                <a:solidFill>
                  <a:schemeClr val="tx1"/>
                </a:solidFill>
              </a:rPr>
              <a:t>Efekty działalności dydaktycznej, </a:t>
            </a:r>
            <a:r>
              <a:rPr lang="pl-PL" sz="2000" dirty="0" smtClean="0">
                <a:solidFill>
                  <a:schemeClr val="tx1"/>
                </a:solidFill>
              </a:rPr>
              <a:t>wychowawczej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</a:rPr>
              <a:t>i opiekuńczej oraz innej działalności statutowej szkoły 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lub </a:t>
            </a:r>
            <a:r>
              <a:rPr lang="pl-PL" sz="2000" dirty="0">
                <a:solidFill>
                  <a:schemeClr val="tx1"/>
                </a:solidFill>
              </a:rPr>
              <a:t>placówki</a:t>
            </a:r>
          </a:p>
          <a:p>
            <a:r>
              <a:rPr lang="pl-PL" sz="2000" b="1" dirty="0">
                <a:solidFill>
                  <a:schemeClr val="tx1"/>
                </a:solidFill>
              </a:rPr>
              <a:t>Wymaganie </a:t>
            </a:r>
            <a:r>
              <a:rPr lang="pl-PL" sz="2000" b="1" dirty="0" smtClean="0">
                <a:solidFill>
                  <a:schemeClr val="tx1"/>
                </a:solidFill>
              </a:rPr>
              <a:t>1.4. </a:t>
            </a:r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dirty="0" smtClean="0">
                <a:solidFill>
                  <a:schemeClr val="tx1"/>
                </a:solidFill>
              </a:rPr>
              <a:t> Respektowane są normy społeczne</a:t>
            </a:r>
          </a:p>
          <a:p>
            <a:r>
              <a:rPr lang="pl-PL" sz="2000" dirty="0" smtClean="0"/>
              <a:t> </a:t>
            </a:r>
            <a:endParaRPr lang="pl-PL" sz="2000" dirty="0"/>
          </a:p>
          <a:p>
            <a:r>
              <a:rPr lang="pl-PL" sz="2000" dirty="0" smtClean="0"/>
              <a:t> </a:t>
            </a:r>
            <a:endParaRPr lang="pl-PL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i="1" dirty="0" smtClean="0"/>
              <a:t>Czy uczniowie wiedzą, jakich zachowań się od nich oczekuje?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i="1" dirty="0" smtClean="0"/>
              <a:t>Czy uczniowie wiedzą, jakich zachowań się od nich oczekuje?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i="1" dirty="0" smtClean="0"/>
              <a:t>W jaki sposób przekazywana jest uczniom wiedza dotycząca pożądanych zachowań?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i="1" dirty="0" smtClean="0"/>
              <a:t>Czy uczniowie przestrzegają ustalonych przez szkołę norm zachowania?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4" cy="4205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087"/>
                <a:gridCol w="3482283"/>
                <a:gridCol w="1088213"/>
                <a:gridCol w="943118"/>
                <a:gridCol w="943118"/>
                <a:gridCol w="808445"/>
              </a:tblGrid>
              <a:tr h="4672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/>
                          <a:ea typeface="Calibri"/>
                          <a:cs typeface="Times New Roman"/>
                        </a:rPr>
                        <a:t>grupa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obszary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zawsze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często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czasami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nigdy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72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uczniowie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/>
                          <a:ea typeface="Calibri"/>
                          <a:cs typeface="Times New Roman"/>
                        </a:rPr>
                        <a:t>Czy są </a:t>
                      </a: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>zdyscyplinowani na </a:t>
                      </a:r>
                      <a:r>
                        <a:rPr lang="pl-PL" sz="1200" dirty="0">
                          <a:latin typeface="Times New Roman"/>
                          <a:ea typeface="Calibri"/>
                          <a:cs typeface="Times New Roman"/>
                        </a:rPr>
                        <a:t>lekcji?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9%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22%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57%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12%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72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nauczyciele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12%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61%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27%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72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uczniowie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Czy przestrzegają zasad bezpieczeństwa w czasie przerw?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13%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22%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45%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72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nauczyciele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38%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62%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72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uczniowie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/>
                          <a:ea typeface="Calibri"/>
                          <a:cs typeface="Times New Roman"/>
                        </a:rPr>
                        <a:t>Czy zachowują się właściwie </a:t>
                      </a:r>
                      <a:r>
                        <a:rPr lang="pl-PL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>w </a:t>
                      </a:r>
                      <a:r>
                        <a:rPr lang="pl-PL" sz="1200" dirty="0">
                          <a:latin typeface="Times New Roman"/>
                          <a:ea typeface="Calibri"/>
                          <a:cs typeface="Times New Roman"/>
                        </a:rPr>
                        <a:t>czasie uroczystości szkolnych?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34%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34%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7%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72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nauczyciele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81%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9%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72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uczniowie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Czy przestrzegają zasad bezpieczeństwa w czasie wyjazdów?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22%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34%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35%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9%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72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nauczyciele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6%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78%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16%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i="1" dirty="0" smtClean="0"/>
              <a:t>Jakie są sposoby reagowania nauczycieli, wychowawców na niewłaściwe zachowania uczniów?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i="1" dirty="0" smtClean="0"/>
              <a:t>Jakie działania pomagają w diagnozowaniu zachowań uczniów?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i="1" dirty="0" smtClean="0"/>
              <a:t>Jak </a:t>
            </a:r>
            <a:r>
              <a:rPr lang="pl-PL" sz="2800" i="1" dirty="0" err="1" smtClean="0"/>
              <a:t>rodzice</a:t>
            </a:r>
            <a:r>
              <a:rPr lang="pl-PL" sz="2800" i="1" dirty="0" smtClean="0"/>
              <a:t> mogą przyczynić się do poprawy bezpieczeństwa w szkole?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i="1" dirty="0" smtClean="0"/>
              <a:t>Czy uczniowie  stają się w szkole ofiarami  </a:t>
            </a:r>
            <a:br>
              <a:rPr lang="pl-PL" sz="3100" i="1" dirty="0" smtClean="0"/>
            </a:br>
            <a:r>
              <a:rPr lang="pl-PL" sz="3100" i="1" dirty="0" smtClean="0"/>
              <a:t>agresji i przemocy?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i="1" dirty="0" smtClean="0"/>
              <a:t>Czy uczniowie mówią o stosowanej wobec nich przemocy?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i="1" dirty="0" smtClean="0"/>
              <a:t>W jaki sposób uczniowie reagują, gdy ktoś stosuje wobec nich przemoc?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C</a:t>
            </a:r>
            <a:r>
              <a:rPr lang="pl-PL" sz="3200" b="1" dirty="0" smtClean="0"/>
              <a:t>ele ewaluacji</a:t>
            </a:r>
            <a:r>
              <a:rPr lang="pl-PL" sz="3200" dirty="0" smtClean="0"/>
              <a:t>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dirty="0"/>
          </a:p>
          <a:p>
            <a:pPr lvl="0"/>
            <a:r>
              <a:rPr lang="pl-PL" dirty="0" smtClean="0"/>
              <a:t> Uzyskanie informacji na temat poczucia bezpieczeństwa w szkole wśród uczniów.</a:t>
            </a:r>
          </a:p>
          <a:p>
            <a:pPr lvl="0"/>
            <a:r>
              <a:rPr lang="pl-PL" dirty="0" smtClean="0"/>
              <a:t>Określenie  skali i typu zagrożeń występujących na terenie szkoły.</a:t>
            </a:r>
          </a:p>
          <a:p>
            <a:pPr lvl="0"/>
            <a:r>
              <a:rPr lang="pl-PL" dirty="0" smtClean="0"/>
              <a:t>Opracowanie planu działań mających na celu zwiększenie poziomu respektowania norm społecznych w szkole. </a:t>
            </a:r>
            <a:r>
              <a:rPr lang="pl-PL" smtClean="0"/>
              <a:t>Zmniejszenie/wyeliminowanie </a:t>
            </a:r>
            <a:r>
              <a:rPr lang="pl-PL" dirty="0" smtClean="0"/>
              <a:t>zachowań niezgodnych z tymi normami.</a:t>
            </a:r>
          </a:p>
          <a:p>
            <a:pPr lvl="0"/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i="1" dirty="0" smtClean="0"/>
              <a:t>Czy uczniowie zwracają się o pomoc do nauczycieli?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dirty="0" smtClean="0"/>
              <a:t>Jak</a:t>
            </a:r>
            <a:r>
              <a:rPr lang="pl-PL" dirty="0" smtClean="0"/>
              <a:t> </a:t>
            </a:r>
            <a:r>
              <a:rPr lang="pl-PL" sz="3100" dirty="0" smtClean="0"/>
              <a:t>często uczniowie są świadkami agresji i przemocy</a:t>
            </a:r>
            <a:br>
              <a:rPr lang="pl-PL" sz="3100" dirty="0" smtClean="0"/>
            </a:br>
            <a:r>
              <a:rPr lang="pl-PL" sz="3100" dirty="0" smtClean="0"/>
              <a:t> w szkole?</a:t>
            </a:r>
            <a:endParaRPr lang="pl-PL" sz="31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Jak uczniowie reagują, gdy są świadkami </a:t>
            </a:r>
            <a:br>
              <a:rPr lang="pl-PL" sz="2800" dirty="0" smtClean="0"/>
            </a:br>
            <a:r>
              <a:rPr lang="pl-PL" sz="2800" dirty="0" smtClean="0"/>
              <a:t>agresywnych zachowań?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i="1" dirty="0" smtClean="0"/>
              <a:t>W których miejscach na terenie szkoły najczęściej dochodzi do zachowań agresywnych?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Propozycje działań poprawiających poziom bezpieczeństwa w szkole uczniów: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zlikwidowanie ogrodzenia – propozycja większości ankietowanych gimnazjalistów,</a:t>
            </a:r>
          </a:p>
          <a:p>
            <a:r>
              <a:rPr lang="pl-PL" dirty="0" smtClean="0"/>
              <a:t>niezamykanie szkoły,</a:t>
            </a:r>
          </a:p>
          <a:p>
            <a:r>
              <a:rPr lang="pl-PL" dirty="0" smtClean="0"/>
              <a:t>większa liczba dyżurujących nauczycieli,</a:t>
            </a:r>
          </a:p>
          <a:p>
            <a:r>
              <a:rPr lang="pl-PL" dirty="0" smtClean="0"/>
              <a:t>kary w formie sprzątania za przewinienia,</a:t>
            </a:r>
          </a:p>
          <a:p>
            <a:r>
              <a:rPr lang="pl-PL" dirty="0" smtClean="0"/>
              <a:t>częste </a:t>
            </a:r>
            <a:r>
              <a:rPr lang="pl-PL" dirty="0" smtClean="0"/>
              <a:t>kontrole w łazienkach,</a:t>
            </a:r>
          </a:p>
          <a:p>
            <a:r>
              <a:rPr lang="pl-PL" dirty="0" smtClean="0"/>
              <a:t>więcej ławek na korytarzach, aby nie było o nie kłótni</a:t>
            </a:r>
            <a:r>
              <a:rPr lang="pl-PL" dirty="0" smtClean="0"/>
              <a:t>,</a:t>
            </a:r>
          </a:p>
          <a:p>
            <a:r>
              <a:rPr lang="pl-PL" dirty="0" smtClean="0"/>
              <a:t>z</a:t>
            </a:r>
            <a:r>
              <a:rPr lang="pl-PL" dirty="0" smtClean="0"/>
              <a:t>amontowanie zamków w toaletach,</a:t>
            </a:r>
          </a:p>
          <a:p>
            <a:r>
              <a:rPr lang="pl-PL" dirty="0" smtClean="0"/>
              <a:t>o</a:t>
            </a:r>
            <a:r>
              <a:rPr lang="pl-PL" dirty="0" smtClean="0"/>
              <a:t>becność pielęgniarki w szkole w  godzinach, kiedy trwają lekcje w </a:t>
            </a:r>
            <a:r>
              <a:rPr lang="pl-PL" dirty="0" smtClean="0"/>
              <a:t>szkole, </a:t>
            </a:r>
            <a:endParaRPr lang="pl-PL" dirty="0" smtClean="0"/>
          </a:p>
          <a:p>
            <a:r>
              <a:rPr lang="pl-PL" dirty="0" smtClean="0"/>
              <a:t>kamery </a:t>
            </a:r>
            <a:r>
              <a:rPr lang="pl-PL" dirty="0" smtClean="0"/>
              <a:t>w klasach</a:t>
            </a:r>
            <a:r>
              <a:rPr lang="pl-PL" dirty="0" smtClean="0"/>
              <a:t>,</a:t>
            </a:r>
            <a:endParaRPr lang="pl-PL" dirty="0" smtClean="0"/>
          </a:p>
          <a:p>
            <a:r>
              <a:rPr lang="pl-PL" dirty="0" smtClean="0"/>
              <a:t>większa czujność nauczycieli.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Propozycje działań poprawiających poziom bezpieczeństwa w szkole nauczycieli: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pl-PL" dirty="0" smtClean="0"/>
              <a:t>identyfikatory,</a:t>
            </a:r>
          </a:p>
          <a:p>
            <a:pPr>
              <a:buFont typeface="Arial" charset="0"/>
              <a:buChar char="•"/>
            </a:pPr>
            <a:r>
              <a:rPr lang="pl-PL" dirty="0" smtClean="0"/>
              <a:t>monitoring w całej szkole i na boisku,</a:t>
            </a:r>
          </a:p>
          <a:p>
            <a:pPr>
              <a:buFont typeface="Arial" charset="0"/>
              <a:buChar char="•"/>
            </a:pPr>
            <a:r>
              <a:rPr lang="pl-PL" dirty="0" smtClean="0"/>
              <a:t>systematyczne wizyty policji w szkole,</a:t>
            </a:r>
          </a:p>
          <a:p>
            <a:pPr>
              <a:buFont typeface="Arial" charset="0"/>
              <a:buChar char="•"/>
            </a:pPr>
            <a:r>
              <a:rPr lang="pl-PL" smtClean="0"/>
              <a:t>częste </a:t>
            </a:r>
            <a:r>
              <a:rPr lang="pl-PL" dirty="0" smtClean="0"/>
              <a:t>rozmowy z uczniami i ich rodzicami.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Propozycje działań poprawiających poziom bezpieczeństwa w szkole  rodziców: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zwiększenie rygoru i dyscypliny,</a:t>
            </a:r>
          </a:p>
          <a:p>
            <a:r>
              <a:rPr lang="pl-PL" dirty="0" smtClean="0"/>
              <a:t>pogadanki,</a:t>
            </a:r>
          </a:p>
          <a:p>
            <a:r>
              <a:rPr lang="pl-PL" dirty="0" smtClean="0"/>
              <a:t>częstsze kontrole toalet,</a:t>
            </a:r>
          </a:p>
          <a:p>
            <a:r>
              <a:rPr lang="pl-PL" dirty="0" smtClean="0"/>
              <a:t>zatrudnienie firmy ochroniarskiej,</a:t>
            </a:r>
          </a:p>
          <a:p>
            <a:r>
              <a:rPr lang="pl-PL" dirty="0" smtClean="0"/>
              <a:t>kontrola straży miejskiej,</a:t>
            </a:r>
          </a:p>
          <a:p>
            <a:r>
              <a:rPr lang="pl-PL" dirty="0" smtClean="0"/>
              <a:t>identyfikatory (podobnie jak nauczyciele),</a:t>
            </a:r>
          </a:p>
          <a:p>
            <a:r>
              <a:rPr lang="pl-PL" dirty="0" smtClean="0"/>
              <a:t>rozszerzenie monitoringu (podobnie jak nauczyciele),</a:t>
            </a:r>
          </a:p>
          <a:p>
            <a:r>
              <a:rPr lang="pl-PL" dirty="0" smtClean="0"/>
              <a:t>ograniczenie wstępu na teren szkoły osobom nieupoważnionym,</a:t>
            </a:r>
          </a:p>
          <a:p>
            <a:r>
              <a:rPr lang="pl-PL" dirty="0" smtClean="0"/>
              <a:t>obowiązkowe zajęcia pozalekcyjne dla młodzieży sprawiającej problemy.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Mocne strony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pl-PL" dirty="0" smtClean="0"/>
          </a:p>
          <a:p>
            <a:pPr lvl="0"/>
            <a:r>
              <a:rPr lang="pl-PL" dirty="0" smtClean="0"/>
              <a:t>W szkole diagnozuje się zachowanie uczniów i wykorzystuje się wyniki tej diagnozy do dalszej pracy dydaktyczno – wychowawczej,  np. poprzez rozmowy z uczniami, wybór tematów w ramach godzin wychowawczych, indywidualną pracę z uczniem, rozwiązywanie problemów w klasie  i, przede wszystkim,  współpracę z rodzicami.</a:t>
            </a:r>
          </a:p>
          <a:p>
            <a:pPr lvl="0"/>
            <a:r>
              <a:rPr lang="pl-PL" dirty="0" smtClean="0"/>
              <a:t>Nauczyciele i pedagodzy podejmują różnorodne działania wychowawcze </a:t>
            </a:r>
            <a:br>
              <a:rPr lang="pl-PL" dirty="0" smtClean="0"/>
            </a:br>
            <a:r>
              <a:rPr lang="pl-PL" dirty="0" smtClean="0"/>
              <a:t>i profilaktyczne w celu poprawienia bezpieczeństwa uczniów.</a:t>
            </a:r>
          </a:p>
          <a:p>
            <a:pPr lvl="0"/>
            <a:r>
              <a:rPr lang="pl-PL" dirty="0" smtClean="0"/>
              <a:t>W szkole nie dochodzi do rażącego naruszania norm. Jednocześnie sami uczniowie dostrzegają potrzebę podniesienia stopnia kultury osobistej swoich kolegów</a:t>
            </a:r>
            <a:br>
              <a:rPr lang="pl-PL" dirty="0" smtClean="0"/>
            </a:br>
            <a:r>
              <a:rPr lang="pl-PL" dirty="0" smtClean="0"/>
              <a:t>i koleżanek. </a:t>
            </a:r>
          </a:p>
          <a:p>
            <a:pPr lvl="0"/>
            <a:r>
              <a:rPr lang="pl-PL" dirty="0" smtClean="0"/>
              <a:t>Uczniowie rozumieją i potrafią określić normy społeczne, właściwe zachowania, znają konsekwencje nieprzestrzegania ustalonych zasad. Uczniowie wiedzą, jakich zachowań się od nich oczekuje. Informacje te uzyskują na lekcjach wychowawczych, podczas rozmów indywidualnych z wychowawcą, na zajęciach lekcyjnych i podczas rozmów z pedagogiem szkolnym z pedagogiem szkolnym.</a:t>
            </a:r>
          </a:p>
          <a:p>
            <a:pPr lvl="0">
              <a:buNone/>
            </a:pPr>
            <a:r>
              <a:rPr lang="pl-PL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dirty="0" smtClean="0"/>
              <a:t>Pozytywne, pożądane, zachowania dzieci są dostrzegane i chwalone przez nauczycieli   poprzez wpisywanie pochwał w dzienniku </a:t>
            </a:r>
            <a:r>
              <a:rPr lang="pl-PL" dirty="0" err="1" smtClean="0"/>
              <a:t>Librus</a:t>
            </a:r>
            <a:r>
              <a:rPr lang="pl-PL" dirty="0" smtClean="0"/>
              <a:t>.</a:t>
            </a:r>
          </a:p>
          <a:p>
            <a:pPr lvl="0"/>
            <a:r>
              <a:rPr lang="pl-PL" dirty="0" smtClean="0"/>
              <a:t>W szkole promuje niektóre formy   aktywnej postawy ucznia, przede wszystkim udział w zawodach sportowych  w czasie .  Każdego roku organizowany jest Plebiscyt na Najlepszego Sportowca. W czasie corocznej Gali Mistrzów wyróżnia się też uczniów angażujących się w  akcje charytatywne w ramach szkolnego wolontariatu. </a:t>
            </a:r>
          </a:p>
          <a:p>
            <a:r>
              <a:rPr lang="pl-PL" dirty="0" smtClean="0"/>
              <a:t>Szkoła posiada wewnętrzne regulaminy dotyczące bezpieczeństwa- Program Wychowawczy, Program Profilaktyczny, System Nagród </a:t>
            </a:r>
            <a:br>
              <a:rPr lang="pl-PL" dirty="0" smtClean="0"/>
            </a:br>
            <a:r>
              <a:rPr lang="pl-PL" dirty="0" smtClean="0"/>
              <a:t>i Kar. Regulaminy</a:t>
            </a:r>
            <a:br>
              <a:rPr lang="pl-PL" dirty="0" smtClean="0"/>
            </a:br>
            <a:r>
              <a:rPr lang="pl-PL" dirty="0" smtClean="0"/>
              <a:t> i procedury dotyczące bezpieczeństwa  dzieci w szkole oraz podczas wyjść </a:t>
            </a:r>
            <a:br>
              <a:rPr lang="pl-PL" dirty="0" smtClean="0"/>
            </a:br>
            <a:r>
              <a:rPr lang="pl-PL" dirty="0" smtClean="0"/>
              <a:t>i wycieczek.   Statut szkoły dokładnie omawia zasady oceniania zachowania oraz prawa   i obowiązki ucznia.</a:t>
            </a:r>
          </a:p>
          <a:p>
            <a:pPr lvl="0"/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fontAlgn="base"/>
            <a:r>
              <a:rPr lang="pl-PL" dirty="0" smtClean="0"/>
              <a:t>Analiza zapisów w dziennikach lekcyjnych wykazała, że zasady bezpieczeństwa </a:t>
            </a:r>
            <a:br>
              <a:rPr lang="pl-PL" dirty="0" smtClean="0"/>
            </a:br>
            <a:r>
              <a:rPr lang="pl-PL" dirty="0" smtClean="0"/>
              <a:t>w szkole zostały omówione z uczniami podczas godzin wychowawczych, na zajęciach przedmiotowych omówiono regulaminy pracowni i zasady BHP.</a:t>
            </a:r>
          </a:p>
          <a:p>
            <a:pPr lvl="0"/>
            <a:r>
              <a:rPr lang="pl-PL" dirty="0" smtClean="0"/>
              <a:t>Personel niepedagogiczny – pracownicy obsługi wspierają nauczycieli </a:t>
            </a:r>
            <a:br>
              <a:rPr lang="pl-PL" dirty="0" smtClean="0"/>
            </a:br>
            <a:r>
              <a:rPr lang="pl-PL" dirty="0" smtClean="0"/>
              <a:t>w działaniach zmierzających do zapewnienie bezpieczeństwa.</a:t>
            </a:r>
          </a:p>
          <a:p>
            <a:pPr lvl="0"/>
            <a:r>
              <a:rPr lang="pl-PL" dirty="0" smtClean="0"/>
              <a:t>Rada pedagogiczna dwa razy w roku szkolnym dokonuje analizy ocen zachowania uczniów (podczas klasyfikacyjnych posiedzeń rady pedagogicznej) oraz sytuacji wychowawczej w szkole (podczas posiedzeń rady pedagogicznej podsumowujących pracę szkoły). </a:t>
            </a:r>
          </a:p>
          <a:p>
            <a:pPr lvl="0" fontAlgn="base"/>
            <a:r>
              <a:rPr lang="pl-PL" dirty="0" smtClean="0"/>
              <a:t>Przeprowadzony został próbny alarm ewakuacyjny w sytuacji zagrożenia oraz szkolenie w zakresie BHP.</a:t>
            </a:r>
          </a:p>
          <a:p>
            <a:pPr lvl="0"/>
            <a:r>
              <a:rPr lang="pl-PL" dirty="0" smtClean="0"/>
              <a:t>Zdaniem rodziców dzieci czują się w szkole bezpiecznie.</a:t>
            </a:r>
          </a:p>
          <a:p>
            <a:pPr lvl="0"/>
            <a:r>
              <a:rPr lang="pl-PL" dirty="0" smtClean="0"/>
              <a:t> Wychowawcy mają dobre relacje z rodzicami w kwestii podnoszenia poziomu bezpieczeństwa w szkole, potwierdzone przez dwie strony.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i="1" dirty="0" smtClean="0"/>
              <a:t>Czy uczniowie czują się w szkole bezpiecznie?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Słabe strony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dirty="0" smtClean="0"/>
              <a:t>Nie wszyscy uczniowie przestrzegają norm i zasad obowiązujących w szkole, mimo iż znają konsekwencje niewłaściwego zachowania.</a:t>
            </a:r>
          </a:p>
          <a:p>
            <a:pPr lvl="0"/>
            <a:r>
              <a:rPr lang="pl-PL" dirty="0" smtClean="0"/>
              <a:t>Tylko 50% uczniów czuje się w szkole bezpiecznie.</a:t>
            </a:r>
          </a:p>
          <a:p>
            <a:pPr lvl="0"/>
            <a:r>
              <a:rPr lang="pl-PL" dirty="0" smtClean="0"/>
              <a:t>49% gimnazjalistów przyznaje, że bywa ofiarami zachowań agresywnych na terenie szkoły.</a:t>
            </a:r>
          </a:p>
          <a:p>
            <a:pPr lvl="0"/>
            <a:r>
              <a:rPr lang="pl-PL" dirty="0" smtClean="0"/>
              <a:t>Tylko 9% badanych uczniów nigdy nie było świadkiem przemocy w szkole.</a:t>
            </a:r>
          </a:p>
          <a:p>
            <a:pPr lvl="0"/>
            <a:r>
              <a:rPr lang="pl-PL" dirty="0" smtClean="0"/>
              <a:t>Spora grupa gimnazjalistów nikomu nie mówi </a:t>
            </a:r>
            <a:br>
              <a:rPr lang="pl-PL" dirty="0" smtClean="0"/>
            </a:br>
            <a:r>
              <a:rPr lang="pl-PL" dirty="0" smtClean="0"/>
              <a:t>o stosowanej wobec nich przemocy.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l-PL" dirty="0" smtClean="0"/>
              <a:t>34% gimnazjalistów przyznaje, że w żaden sposób nie reaguje, gdy komuś w ich otoczeniu dzieje się krzywda lub reaguje ucieczką, tylko 16% wzywa pomocy, a 43% staje w obronie.</a:t>
            </a:r>
          </a:p>
          <a:p>
            <a:pPr lvl="0"/>
            <a:r>
              <a:rPr lang="pl-PL" dirty="0" smtClean="0"/>
              <a:t>Najczęstszym źródłem poczucia zagrożenia uczniów, według gimnazjalistów,</a:t>
            </a:r>
          </a:p>
          <a:p>
            <a:r>
              <a:rPr lang="pl-PL" dirty="0" smtClean="0"/>
              <a:t> są różne formy agresji werbalnej- przezywanie, ośmieszanie, obmawianie, zjawiska nieco bagatelizowane przez rodziców i nauczycieli.  </a:t>
            </a:r>
          </a:p>
          <a:p>
            <a:pPr lvl="0"/>
            <a:r>
              <a:rPr lang="pl-PL" dirty="0" smtClean="0"/>
              <a:t>Miejsca, w których najczęściej dochodzi do niewłaściwych zachowań, to głównie:   korytarz szkolny, boiska, toalety.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Rekomendacje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pl-PL" dirty="0" smtClean="0"/>
          </a:p>
          <a:p>
            <a:pPr lvl="0"/>
            <a:r>
              <a:rPr lang="pl-PL" dirty="0" smtClean="0"/>
              <a:t>Wychowawcy i </a:t>
            </a:r>
            <a:r>
              <a:rPr lang="pl-PL" dirty="0" err="1" smtClean="0"/>
              <a:t>rodzice</a:t>
            </a:r>
            <a:r>
              <a:rPr lang="pl-PL" dirty="0" smtClean="0"/>
              <a:t> powinni częściej rozmawiać </a:t>
            </a:r>
            <a:br>
              <a:rPr lang="pl-PL" dirty="0" smtClean="0"/>
            </a:br>
            <a:r>
              <a:rPr lang="pl-PL" dirty="0" smtClean="0"/>
              <a:t>z uczniami o ich poczuciu bezpieczeństwa </a:t>
            </a:r>
            <a:br>
              <a:rPr lang="pl-PL" dirty="0" smtClean="0"/>
            </a:br>
            <a:r>
              <a:rPr lang="pl-PL" dirty="0" smtClean="0"/>
              <a:t>w szkole.</a:t>
            </a:r>
          </a:p>
          <a:p>
            <a:pPr lvl="0"/>
            <a:r>
              <a:rPr lang="pl-PL" dirty="0" smtClean="0"/>
              <a:t>Trzeba uświadomić gimnazjalistów, jak powinni postępować i do kogo zwrócić się o pomoc, gdy stają się ofiarami przemocy lub jej świadkami.</a:t>
            </a:r>
          </a:p>
          <a:p>
            <a:pPr lvl="0"/>
            <a:r>
              <a:rPr lang="pl-PL" dirty="0" smtClean="0"/>
              <a:t>Należy nieustannie podkreślać, że przemoc słowna jest tak samo naganna i może być karana, jak przemoc fizyczna </a:t>
            </a:r>
            <a:br>
              <a:rPr lang="pl-PL" dirty="0" smtClean="0"/>
            </a:br>
            <a:r>
              <a:rPr lang="pl-PL" dirty="0" smtClean="0"/>
              <a:t>i przypominać o konsekwencjach postępowania krzywdzącego innych.</a:t>
            </a:r>
          </a:p>
          <a:p>
            <a:pPr lvl="0"/>
            <a:r>
              <a:rPr lang="pl-PL" dirty="0" smtClean="0"/>
              <a:t>Przeprowadzać rozmowy z uczniami na temat kulturalnego zachowania się wobec innych.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pl-PL" dirty="0" smtClean="0"/>
              <a:t>Trzeba wskazywać młodzieży sposoby radzenia sobie z agresją.</a:t>
            </a:r>
          </a:p>
          <a:p>
            <a:pPr lvl="0"/>
            <a:r>
              <a:rPr lang="pl-PL" dirty="0" smtClean="0"/>
              <a:t> Informować o odpowiedzialności prawnej za rozpowszechnianie oszczerstw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 err="1" smtClean="0"/>
              <a:t>internecie</a:t>
            </a:r>
            <a:r>
              <a:rPr lang="pl-PL" dirty="0" smtClean="0"/>
              <a:t> oraz uczulać na kwestie związane z poszanowaniem prawa do zachowania prywatności w sieci.</a:t>
            </a:r>
          </a:p>
          <a:p>
            <a:pPr lvl="0"/>
            <a:r>
              <a:rPr lang="pl-PL" dirty="0" smtClean="0"/>
              <a:t>Można bardziej zaangażować uczniów we współtworzenie z nauczycielami regulaminów i zasad zachowania.  </a:t>
            </a:r>
          </a:p>
          <a:p>
            <a:pPr lvl="0"/>
            <a:r>
              <a:rPr lang="pl-PL" dirty="0" smtClean="0"/>
              <a:t>Zwiększyć uwagę nauczycieli dyżurujących na korytarzach, boiskach, </a:t>
            </a:r>
            <a:br>
              <a:rPr lang="pl-PL" dirty="0" smtClean="0"/>
            </a:br>
            <a:r>
              <a:rPr lang="pl-PL" dirty="0" smtClean="0"/>
              <a:t>w okolicy toalet.</a:t>
            </a:r>
          </a:p>
          <a:p>
            <a:pPr lvl="0"/>
            <a:r>
              <a:rPr lang="pl-PL" dirty="0" smtClean="0"/>
              <a:t>Należy uwzględnić tematykę  bezpieczeństwa w planach pracy na rok szkolny 2015/2016 (planie pracy szkoły, planach wychowawczych, profilaktycznym).</a:t>
            </a:r>
          </a:p>
          <a:p>
            <a:pPr lvl="0"/>
            <a:r>
              <a:rPr lang="pl-PL" dirty="0" smtClean="0"/>
              <a:t>Większy nacisk położyć na nagradzanie pozytywnych postaw uczniowskich. Pochwały za właściwe zachowanie, wyróżnianie i nagradzanie takich działań, jak reprezentowanie szkoły w Poczcie Szkolnym, występy artystyczne na imprezach szkolnych.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i="1" dirty="0" smtClean="0"/>
              <a:t>Czy uczniowie czują się w szkole bezpiecznie?</a:t>
            </a:r>
            <a:endParaRPr lang="pl-PL" sz="2800" dirty="0"/>
          </a:p>
        </p:txBody>
      </p:sp>
      <p:graphicFrame>
        <p:nvGraphicFramePr>
          <p:cNvPr id="3" name="Wykres 2"/>
          <p:cNvGraphicFramePr/>
          <p:nvPr/>
        </p:nvGraphicFramePr>
        <p:xfrm>
          <a:off x="611560" y="1484784"/>
          <a:ext cx="756084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i="1" dirty="0" smtClean="0"/>
              <a:t>Czy uczniowie czują się w szkole bezpiecznie?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i="1" dirty="0" smtClean="0"/>
              <a:t>Jaka jest skala poczucia bezpieczeństwa wśród uczniów?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i="1" dirty="0" smtClean="0"/>
              <a:t>Z jakich źródeł pochodzi zagrożenie?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i="1" dirty="0" smtClean="0"/>
              <a:t>Jakich zachowań dotyczy identyfikowane zagrożenie?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i="1" dirty="0" smtClean="0"/>
              <a:t>Czy uczniowie wiedzą, jakich zachowań się od nich oczekuje?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981</Words>
  <Application>Microsoft Office PowerPoint</Application>
  <PresentationFormat>Pokaz na ekranie (4:3)</PresentationFormat>
  <Paragraphs>218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Motyw pakietu Office</vt:lpstr>
      <vt:lpstr>Ewaluacja wewnętrzna przeprowadzona w  Gimnazjum nr 3 im. Janusza Kusocińskiego w Sulechowie w roku szkolnym 2014/2015</vt:lpstr>
      <vt:lpstr>Cele ewaluacji </vt:lpstr>
      <vt:lpstr>Czy uczniowie czują się w szkole bezpiecznie? </vt:lpstr>
      <vt:lpstr>Czy uczniowie czują się w szkole bezpiecznie?</vt:lpstr>
      <vt:lpstr>Czy uczniowie czują się w szkole bezpiecznie?</vt:lpstr>
      <vt:lpstr>Jaka jest skala poczucia bezpieczeństwa wśród uczniów? </vt:lpstr>
      <vt:lpstr>Z jakich źródeł pochodzi zagrożenie?</vt:lpstr>
      <vt:lpstr>Jakich zachowań dotyczy identyfikowane zagrożenie? </vt:lpstr>
      <vt:lpstr>Czy uczniowie wiedzą, jakich zachowań się od nich oczekuje?</vt:lpstr>
      <vt:lpstr>Czy uczniowie wiedzą, jakich zachowań się od nich oczekuje?</vt:lpstr>
      <vt:lpstr>Czy uczniowie wiedzą, jakich zachowań się od nich oczekuje?</vt:lpstr>
      <vt:lpstr>W jaki sposób przekazywana jest uczniom wiedza dotycząca pożądanych zachowań? </vt:lpstr>
      <vt:lpstr>Czy uczniowie przestrzegają ustalonych przez szkołę norm zachowania? </vt:lpstr>
      <vt:lpstr>Jakie są sposoby reagowania nauczycieli, wychowawców na niewłaściwe zachowania uczniów? </vt:lpstr>
      <vt:lpstr>Jakie działania pomagają w diagnozowaniu zachowań uczniów? </vt:lpstr>
      <vt:lpstr>Jak rodzice mogą przyczynić się do poprawy bezpieczeństwa w szkole? </vt:lpstr>
      <vt:lpstr>Czy uczniowie  stają się w szkole ofiarami   agresji i przemocy? </vt:lpstr>
      <vt:lpstr>Czy uczniowie mówią o stosowanej wobec nich przemocy?</vt:lpstr>
      <vt:lpstr>W jaki sposób uczniowie reagują, gdy ktoś stosuje wobec nich przemoc? </vt:lpstr>
      <vt:lpstr>Czy uczniowie zwracają się o pomoc do nauczycieli? </vt:lpstr>
      <vt:lpstr>Jak często uczniowie są świadkami agresji i przemocy  w szkole?</vt:lpstr>
      <vt:lpstr>Jak uczniowie reagują, gdy są świadkami  agresywnych zachowań?</vt:lpstr>
      <vt:lpstr>W których miejscach na terenie szkoły najczęściej dochodzi do zachowań agresywnych? </vt:lpstr>
      <vt:lpstr>Propozycje działań poprawiających poziom bezpieczeństwa w szkole uczniów: </vt:lpstr>
      <vt:lpstr>Propozycje działań poprawiających poziom bezpieczeństwa w szkole nauczycieli: </vt:lpstr>
      <vt:lpstr>Propozycje działań poprawiających poziom bezpieczeństwa w szkole  rodziców: </vt:lpstr>
      <vt:lpstr>Mocne strony</vt:lpstr>
      <vt:lpstr>Slajd 28</vt:lpstr>
      <vt:lpstr>Slajd 29</vt:lpstr>
      <vt:lpstr>Słabe strony</vt:lpstr>
      <vt:lpstr>Slajd 31</vt:lpstr>
      <vt:lpstr>Rekomendacje</vt:lpstr>
      <vt:lpstr>Slajd 33</vt:lpstr>
    </vt:vector>
  </TitlesOfParts>
  <Company>Twoja nazwa firmy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Ewaluacja wewnętrzna przeprowadzona w Zespole Szkół  w roku szkolnym 2011/2012</dc:title>
  <dc:creator>Twoja nazwa użytkownika</dc:creator>
  <cp:lastModifiedBy>Twoja nazwa użytkownika</cp:lastModifiedBy>
  <cp:revision>30</cp:revision>
  <dcterms:created xsi:type="dcterms:W3CDTF">2012-06-25T10:22:18Z</dcterms:created>
  <dcterms:modified xsi:type="dcterms:W3CDTF">2015-06-25T07:51:58Z</dcterms:modified>
</cp:coreProperties>
</file>