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304" r:id="rId6"/>
    <p:sldId id="303" r:id="rId7"/>
    <p:sldId id="313" r:id="rId8"/>
    <p:sldId id="305" r:id="rId9"/>
    <p:sldId id="307" r:id="rId10"/>
    <p:sldId id="308" r:id="rId11"/>
    <p:sldId id="310" r:id="rId12"/>
    <p:sldId id="312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31" r:id="rId27"/>
    <p:sldId id="337" r:id="rId28"/>
    <p:sldId id="334" r:id="rId29"/>
    <p:sldId id="335" r:id="rId30"/>
    <p:sldId id="338" r:id="rId3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60"/>
  </p:normalViewPr>
  <p:slideViewPr>
    <p:cSldViewPr>
      <p:cViewPr>
        <p:scale>
          <a:sx n="100" d="100"/>
          <a:sy n="100" d="100"/>
        </p:scale>
        <p:origin x="-300" y="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Zeszyt1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ogini\Desktop\ELA.xls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ogini\Desktop\ELA.xls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ogini\Desktop\ELA.xls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ogini\Desktop\ELA.xls" TargetMode="External"/><Relationship Id="rId1" Type="http://schemas.openxmlformats.org/officeDocument/2006/relationships/themeOverride" Target="../theme/themeOverride1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ogini\Desktop\ELA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ogini\Desktop\ELA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Zeszyt1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2\Pulpit\ELA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2\Pulpit\ELA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ogini\Desktop\ELA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ogini\Desktop\ELA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ogini\Desktop\Ewa\ELA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RODZICE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Edukacja wczesnoszkolna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-8.333333333333361E-3"/>
                  <c:y val="0.11111111111111124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9.2592592592593573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Arkusz1!$A$2:$A$5</c:f>
              <c:strCache>
                <c:ptCount val="4"/>
                <c:pt idx="0">
                  <c:v>Zdecydowanie tak</c:v>
                </c:pt>
                <c:pt idx="1">
                  <c:v>Raczej tak </c:v>
                </c:pt>
                <c:pt idx="2">
                  <c:v>Raczej nie </c:v>
                </c:pt>
                <c:pt idx="3">
                  <c:v>Zdecydowanie nie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0.45</c:v>
                </c:pt>
                <c:pt idx="1">
                  <c:v>0.5</c:v>
                </c:pt>
                <c:pt idx="2">
                  <c:v>1.0000000000000035E-2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Szkoła podstawowa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6.8027210884354008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Arkusz1!$A$2:$A$5</c:f>
              <c:strCache>
                <c:ptCount val="4"/>
                <c:pt idx="0">
                  <c:v>Zdecydowanie tak</c:v>
                </c:pt>
                <c:pt idx="1">
                  <c:v>Raczej tak </c:v>
                </c:pt>
                <c:pt idx="2">
                  <c:v>Raczej nie </c:v>
                </c:pt>
                <c:pt idx="3">
                  <c:v>Zdecydowanie nie</c:v>
                </c:pt>
              </c:strCache>
            </c:strRef>
          </c:cat>
          <c:val>
            <c:numRef>
              <c:f>Arkusz1!$C$2:$C$5</c:f>
              <c:numCache>
                <c:formatCode>0%</c:formatCode>
                <c:ptCount val="4"/>
                <c:pt idx="0">
                  <c:v>0.46</c:v>
                </c:pt>
                <c:pt idx="1">
                  <c:v>0.51</c:v>
                </c:pt>
                <c:pt idx="2">
                  <c:v>1.0000000000000035E-2</c:v>
                </c:pt>
                <c:pt idx="3">
                  <c:v>2.0000000000000052E-2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Gimnazjum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6666666666666757E-2"/>
                  <c:y val="0.12037037037037036"/>
                </c:manualLayout>
              </c:layout>
              <c:showVal val="1"/>
            </c:dLbl>
            <c:dLbl>
              <c:idx val="1"/>
              <c:layout>
                <c:manualLayout>
                  <c:x val="1.1111111111111165E-2"/>
                  <c:y val="-2.31481481481481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Arkusz1!$A$2:$A$5</c:f>
              <c:strCache>
                <c:ptCount val="4"/>
                <c:pt idx="0">
                  <c:v>Zdecydowanie tak</c:v>
                </c:pt>
                <c:pt idx="1">
                  <c:v>Raczej tak </c:v>
                </c:pt>
                <c:pt idx="2">
                  <c:v>Raczej nie </c:v>
                </c:pt>
                <c:pt idx="3">
                  <c:v>Zdecydowanie nie</c:v>
                </c:pt>
              </c:strCache>
            </c:strRef>
          </c:cat>
          <c:val>
            <c:numRef>
              <c:f>Arkusz1!$D$2:$D$5</c:f>
              <c:numCache>
                <c:formatCode>0%</c:formatCode>
                <c:ptCount val="4"/>
                <c:pt idx="0">
                  <c:v>0.4</c:v>
                </c:pt>
                <c:pt idx="1">
                  <c:v>0.56000000000000005</c:v>
                </c:pt>
                <c:pt idx="2">
                  <c:v>2.0000000000000052E-2</c:v>
                </c:pt>
              </c:numCache>
            </c:numRef>
          </c:val>
        </c:ser>
        <c:dLbls>
          <c:showVal val="1"/>
        </c:dLbls>
        <c:shape val="box"/>
        <c:axId val="50259456"/>
        <c:axId val="50260992"/>
        <c:axId val="0"/>
      </c:bar3DChart>
      <c:catAx>
        <c:axId val="502594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50260992"/>
        <c:crosses val="autoZero"/>
        <c:auto val="1"/>
        <c:lblAlgn val="ctr"/>
        <c:lblOffset val="100"/>
      </c:catAx>
      <c:valAx>
        <c:axId val="50260992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5025945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</c:chart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Arkusz2!$B$28</c:f>
              <c:strCache>
                <c:ptCount val="1"/>
                <c:pt idx="0">
                  <c:v>Edukacja wczesnoszkolna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Arkusz2!$A$29:$A$32</c:f>
              <c:strCache>
                <c:ptCount val="4"/>
                <c:pt idx="0">
                  <c:v>Zdecydowanie tak</c:v>
                </c:pt>
                <c:pt idx="1">
                  <c:v>Raczej tak</c:v>
                </c:pt>
                <c:pt idx="2">
                  <c:v>Raczej nie</c:v>
                </c:pt>
                <c:pt idx="3">
                  <c:v>Zdecydowanie nie </c:v>
                </c:pt>
              </c:strCache>
            </c:strRef>
          </c:cat>
          <c:val>
            <c:numRef>
              <c:f>Arkusz2!$B$29:$B$32</c:f>
              <c:numCache>
                <c:formatCode>0%</c:formatCode>
                <c:ptCount val="4"/>
                <c:pt idx="0">
                  <c:v>0.75000000000000211</c:v>
                </c:pt>
                <c:pt idx="1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Arkusz2!$C$28</c:f>
              <c:strCache>
                <c:ptCount val="1"/>
                <c:pt idx="0">
                  <c:v>Szkoła podstawowa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8079096045197741E-2"/>
                  <c:y val="-1.0000000000000005E-2"/>
                </c:manualLayout>
              </c:layout>
              <c:showVal val="1"/>
            </c:dLbl>
            <c:dLbl>
              <c:idx val="1"/>
              <c:layout>
                <c:manualLayout>
                  <c:x val="9.0395480225989224E-3"/>
                  <c:y val="-6.6666666666666714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Arkusz2!$A$29:$A$32</c:f>
              <c:strCache>
                <c:ptCount val="4"/>
                <c:pt idx="0">
                  <c:v>Zdecydowanie tak</c:v>
                </c:pt>
                <c:pt idx="1">
                  <c:v>Raczej tak</c:v>
                </c:pt>
                <c:pt idx="2">
                  <c:v>Raczej nie</c:v>
                </c:pt>
                <c:pt idx="3">
                  <c:v>Zdecydowanie nie </c:v>
                </c:pt>
              </c:strCache>
            </c:strRef>
          </c:cat>
          <c:val>
            <c:numRef>
              <c:f>Arkusz2!$C$29:$C$32</c:f>
              <c:numCache>
                <c:formatCode>0%</c:formatCode>
                <c:ptCount val="4"/>
                <c:pt idx="0">
                  <c:v>0.52</c:v>
                </c:pt>
                <c:pt idx="1">
                  <c:v>0.28000000000000008</c:v>
                </c:pt>
                <c:pt idx="2">
                  <c:v>0.16</c:v>
                </c:pt>
                <c:pt idx="3">
                  <c:v>4.0000000000000022E-2</c:v>
                </c:pt>
              </c:numCache>
            </c:numRef>
          </c:val>
        </c:ser>
        <c:ser>
          <c:idx val="2"/>
          <c:order val="2"/>
          <c:tx>
            <c:strRef>
              <c:f>Arkusz2!$D$28</c:f>
              <c:strCache>
                <c:ptCount val="1"/>
                <c:pt idx="0">
                  <c:v>Gimnazjum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1.3559322033898299E-2"/>
                  <c:y val="-1.9999999999999983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Arkusz2!$A$29:$A$32</c:f>
              <c:strCache>
                <c:ptCount val="4"/>
                <c:pt idx="0">
                  <c:v>Zdecydowanie tak</c:v>
                </c:pt>
                <c:pt idx="1">
                  <c:v>Raczej tak</c:v>
                </c:pt>
                <c:pt idx="2">
                  <c:v>Raczej nie</c:v>
                </c:pt>
                <c:pt idx="3">
                  <c:v>Zdecydowanie nie </c:v>
                </c:pt>
              </c:strCache>
            </c:strRef>
          </c:cat>
          <c:val>
            <c:numRef>
              <c:f>Arkusz2!$D$29:$D$32</c:f>
              <c:numCache>
                <c:formatCode>0%</c:formatCode>
                <c:ptCount val="4"/>
                <c:pt idx="0">
                  <c:v>0.81</c:v>
                </c:pt>
                <c:pt idx="1">
                  <c:v>0.19</c:v>
                </c:pt>
              </c:numCache>
            </c:numRef>
          </c:val>
        </c:ser>
        <c:dLbls>
          <c:showVal val="1"/>
        </c:dLbls>
        <c:shape val="box"/>
        <c:axId val="71703936"/>
        <c:axId val="71718016"/>
        <c:axId val="0"/>
      </c:bar3DChart>
      <c:catAx>
        <c:axId val="717039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71718016"/>
        <c:crosses val="autoZero"/>
        <c:auto val="1"/>
        <c:lblAlgn val="ctr"/>
        <c:lblOffset val="100"/>
      </c:catAx>
      <c:valAx>
        <c:axId val="71718016"/>
        <c:scaling>
          <c:orientation val="minMax"/>
        </c:scaling>
        <c:delete val="1"/>
        <c:axPos val="l"/>
        <c:numFmt formatCode="0%" sourceLinked="1"/>
        <c:tickLblPos val="none"/>
        <c:crossAx val="7170393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</c:chart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Arkusz2!$A$12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Arkusz2!$B$11:$D$11</c:f>
              <c:strCache>
                <c:ptCount val="3"/>
                <c:pt idx="0">
                  <c:v>Edukacja wczesnoszkolna</c:v>
                </c:pt>
                <c:pt idx="1">
                  <c:v>Szkoła podstawowa</c:v>
                </c:pt>
                <c:pt idx="2">
                  <c:v>Gimnazjum</c:v>
                </c:pt>
              </c:strCache>
            </c:strRef>
          </c:cat>
          <c:val>
            <c:numRef>
              <c:f>Arkusz2!$B$12:$D$12</c:f>
              <c:numCache>
                <c:formatCode>0%</c:formatCode>
                <c:ptCount val="3"/>
                <c:pt idx="0">
                  <c:v>0.42000000000000032</c:v>
                </c:pt>
                <c:pt idx="1">
                  <c:v>0.310000000000001</c:v>
                </c:pt>
                <c:pt idx="2">
                  <c:v>0.34</c:v>
                </c:pt>
              </c:numCache>
            </c:numRef>
          </c:val>
        </c:ser>
        <c:ser>
          <c:idx val="1"/>
          <c:order val="1"/>
          <c:tx>
            <c:strRef>
              <c:f>Arkusz2!$A$13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Arkusz2!$B$11:$D$11</c:f>
              <c:strCache>
                <c:ptCount val="3"/>
                <c:pt idx="0">
                  <c:v>Edukacja wczesnoszkolna</c:v>
                </c:pt>
                <c:pt idx="1">
                  <c:v>Szkoła podstawowa</c:v>
                </c:pt>
                <c:pt idx="2">
                  <c:v>Gimnazjum</c:v>
                </c:pt>
              </c:strCache>
            </c:strRef>
          </c:cat>
          <c:val>
            <c:numRef>
              <c:f>Arkusz2!$B$13:$D$13</c:f>
              <c:numCache>
                <c:formatCode>0%</c:formatCode>
                <c:ptCount val="3"/>
                <c:pt idx="0">
                  <c:v>0.58000000000000007</c:v>
                </c:pt>
                <c:pt idx="1">
                  <c:v>0.69000000000000061</c:v>
                </c:pt>
                <c:pt idx="2">
                  <c:v>0.66000000000000258</c:v>
                </c:pt>
              </c:numCache>
            </c:numRef>
          </c:val>
        </c:ser>
        <c:dLbls>
          <c:showVal val="1"/>
        </c:dLbls>
        <c:shape val="box"/>
        <c:axId val="71682688"/>
        <c:axId val="71762304"/>
        <c:axId val="0"/>
      </c:bar3DChart>
      <c:catAx>
        <c:axId val="716826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71762304"/>
        <c:crosses val="autoZero"/>
        <c:auto val="1"/>
        <c:lblAlgn val="ctr"/>
        <c:lblOffset val="100"/>
      </c:catAx>
      <c:valAx>
        <c:axId val="71762304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7168268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</c:chart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autoTitleDeleted val="1"/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Edukacja wczesnoszkolna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-8.3333333333333367E-3"/>
                  <c:y val="0.1111111111111111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9.259259259259326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Arkusz1!$A$2:$A$5</c:f>
              <c:strCache>
                <c:ptCount val="4"/>
                <c:pt idx="0">
                  <c:v>Zdecydowanie tak</c:v>
                </c:pt>
                <c:pt idx="1">
                  <c:v>Raczej tak </c:v>
                </c:pt>
                <c:pt idx="2">
                  <c:v>Raczej nie </c:v>
                </c:pt>
                <c:pt idx="3">
                  <c:v>Zdecydowanie nie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0.14000000000000001</c:v>
                </c:pt>
                <c:pt idx="1">
                  <c:v>0.41000000000000031</c:v>
                </c:pt>
                <c:pt idx="2">
                  <c:v>0.34</c:v>
                </c:pt>
                <c:pt idx="3">
                  <c:v>0.39000000000000112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Szkoła podstawowa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6.802721088435383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Arkusz1!$A$2:$A$5</c:f>
              <c:strCache>
                <c:ptCount val="4"/>
                <c:pt idx="0">
                  <c:v>Zdecydowanie tak</c:v>
                </c:pt>
                <c:pt idx="1">
                  <c:v>Raczej tak </c:v>
                </c:pt>
                <c:pt idx="2">
                  <c:v>Raczej nie </c:v>
                </c:pt>
                <c:pt idx="3">
                  <c:v>Zdecydowanie nie</c:v>
                </c:pt>
              </c:strCache>
            </c:strRef>
          </c:cat>
          <c:val>
            <c:numRef>
              <c:f>Arkusz1!$C$2:$C$5</c:f>
              <c:numCache>
                <c:formatCode>0%</c:formatCode>
                <c:ptCount val="4"/>
                <c:pt idx="0">
                  <c:v>0.1</c:v>
                </c:pt>
                <c:pt idx="1">
                  <c:v>0.38000000000000111</c:v>
                </c:pt>
                <c:pt idx="2">
                  <c:v>0.48000000000000032</c:v>
                </c:pt>
                <c:pt idx="3">
                  <c:v>4.0000000000000022E-2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Gimnazjum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6666666666666701E-2"/>
                  <c:y val="0.12037037037037036"/>
                </c:manualLayout>
              </c:layout>
              <c:showVal val="1"/>
            </c:dLbl>
            <c:dLbl>
              <c:idx val="1"/>
              <c:layout>
                <c:manualLayout>
                  <c:x val="1.1111111111111125E-2"/>
                  <c:y val="-2.314814814814814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Arkusz1!$A$2:$A$5</c:f>
              <c:strCache>
                <c:ptCount val="4"/>
                <c:pt idx="0">
                  <c:v>Zdecydowanie tak</c:v>
                </c:pt>
                <c:pt idx="1">
                  <c:v>Raczej tak </c:v>
                </c:pt>
                <c:pt idx="2">
                  <c:v>Raczej nie </c:v>
                </c:pt>
                <c:pt idx="3">
                  <c:v>Zdecydowanie nie</c:v>
                </c:pt>
              </c:strCache>
            </c:strRef>
          </c:cat>
          <c:val>
            <c:numRef>
              <c:f>Arkusz1!$D$2:$D$5</c:f>
              <c:numCache>
                <c:formatCode>0%</c:formatCode>
                <c:ptCount val="4"/>
                <c:pt idx="0">
                  <c:v>0.15000000000000024</c:v>
                </c:pt>
                <c:pt idx="1">
                  <c:v>0.43000000000000038</c:v>
                </c:pt>
                <c:pt idx="2">
                  <c:v>0.35000000000000031</c:v>
                </c:pt>
                <c:pt idx="3">
                  <c:v>7.0000000000000021E-2</c:v>
                </c:pt>
              </c:numCache>
            </c:numRef>
          </c:val>
        </c:ser>
        <c:shape val="box"/>
        <c:axId val="71814528"/>
        <c:axId val="71840896"/>
        <c:axId val="0"/>
      </c:bar3DChart>
      <c:catAx>
        <c:axId val="7181452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71840896"/>
        <c:crosses val="autoZero"/>
        <c:auto val="1"/>
        <c:lblAlgn val="ctr"/>
        <c:lblOffset val="100"/>
      </c:catAx>
      <c:valAx>
        <c:axId val="71840896"/>
        <c:scaling>
          <c:orientation val="minMax"/>
        </c:scaling>
        <c:delete val="1"/>
        <c:axPos val="l"/>
        <c:numFmt formatCode="0%" sourceLinked="1"/>
        <c:tickLblPos val="none"/>
        <c:crossAx val="7181452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</c:chart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2.4250440917107582E-2"/>
          <c:y val="0.13061182280393582"/>
          <c:w val="0.95149911816578692"/>
          <c:h val="0.75620246476425257"/>
        </c:manualLayout>
      </c:layout>
      <c:bar3DChart>
        <c:barDir val="col"/>
        <c:grouping val="clustered"/>
        <c:ser>
          <c:idx val="0"/>
          <c:order val="0"/>
          <c:tx>
            <c:strRef>
              <c:f>Arkusz2!$B$44</c:f>
              <c:strCache>
                <c:ptCount val="1"/>
                <c:pt idx="0">
                  <c:v>Edukacja wczesnoszkolna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Arkusz2!$A$45:$A$48</c:f>
              <c:strCache>
                <c:ptCount val="4"/>
                <c:pt idx="0">
                  <c:v>Bardzo dobrze</c:v>
                </c:pt>
                <c:pt idx="1">
                  <c:v>Raczej dobrze</c:v>
                </c:pt>
                <c:pt idx="2">
                  <c:v>Raczej źle</c:v>
                </c:pt>
                <c:pt idx="3">
                  <c:v>Bardzo źle</c:v>
                </c:pt>
              </c:strCache>
            </c:strRef>
          </c:cat>
          <c:val>
            <c:numRef>
              <c:f>Arkusz2!$B$45:$B$48</c:f>
              <c:numCache>
                <c:formatCode>0%</c:formatCode>
                <c:ptCount val="4"/>
                <c:pt idx="0">
                  <c:v>0.25</c:v>
                </c:pt>
                <c:pt idx="1">
                  <c:v>0.75000000000000211</c:v>
                </c:pt>
              </c:numCache>
            </c:numRef>
          </c:val>
        </c:ser>
        <c:ser>
          <c:idx val="1"/>
          <c:order val="1"/>
          <c:tx>
            <c:strRef>
              <c:f>Arkusz2!$C$44</c:f>
              <c:strCache>
                <c:ptCount val="1"/>
                <c:pt idx="0">
                  <c:v>Szkoła podstawowa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2.5000000000000001E-2"/>
                  <c:y val="-9.259259259259231E-3"/>
                </c:manualLayout>
              </c:layout>
              <c:showVal val="1"/>
            </c:dLbl>
            <c:dLbl>
              <c:idx val="1"/>
              <c:layout>
                <c:manualLayout>
                  <c:x val="1.94444444444445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Arkusz2!$A$45:$A$48</c:f>
              <c:strCache>
                <c:ptCount val="4"/>
                <c:pt idx="0">
                  <c:v>Bardzo dobrze</c:v>
                </c:pt>
                <c:pt idx="1">
                  <c:v>Raczej dobrze</c:v>
                </c:pt>
                <c:pt idx="2">
                  <c:v>Raczej źle</c:v>
                </c:pt>
                <c:pt idx="3">
                  <c:v>Bardzo źle</c:v>
                </c:pt>
              </c:strCache>
            </c:strRef>
          </c:cat>
          <c:val>
            <c:numRef>
              <c:f>Arkusz2!$C$45:$C$48</c:f>
              <c:numCache>
                <c:formatCode>0%</c:formatCode>
                <c:ptCount val="4"/>
                <c:pt idx="0">
                  <c:v>8.0000000000000043E-2</c:v>
                </c:pt>
                <c:pt idx="1">
                  <c:v>0.68</c:v>
                </c:pt>
                <c:pt idx="2">
                  <c:v>0.24000000000000021</c:v>
                </c:pt>
              </c:numCache>
            </c:numRef>
          </c:val>
        </c:ser>
        <c:ser>
          <c:idx val="2"/>
          <c:order val="2"/>
          <c:tx>
            <c:strRef>
              <c:f>Arkusz2!$D$44</c:f>
              <c:strCache>
                <c:ptCount val="1"/>
                <c:pt idx="0">
                  <c:v>Gimnazjum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1"/>
              <c:layout>
                <c:manualLayout>
                  <c:x val="2.7777777777777991E-2"/>
                  <c:y val="-1.388888888888895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Arkusz2!$A$45:$A$48</c:f>
              <c:strCache>
                <c:ptCount val="4"/>
                <c:pt idx="0">
                  <c:v>Bardzo dobrze</c:v>
                </c:pt>
                <c:pt idx="1">
                  <c:v>Raczej dobrze</c:v>
                </c:pt>
                <c:pt idx="2">
                  <c:v>Raczej źle</c:v>
                </c:pt>
                <c:pt idx="3">
                  <c:v>Bardzo źle</c:v>
                </c:pt>
              </c:strCache>
            </c:strRef>
          </c:cat>
          <c:val>
            <c:numRef>
              <c:f>Arkusz2!$D$45:$D$48</c:f>
              <c:numCache>
                <c:formatCode>0%</c:formatCode>
                <c:ptCount val="4"/>
                <c:pt idx="1">
                  <c:v>0.24000000000000021</c:v>
                </c:pt>
                <c:pt idx="2">
                  <c:v>0.6700000000000027</c:v>
                </c:pt>
                <c:pt idx="3">
                  <c:v>9.0000000000000024E-2</c:v>
                </c:pt>
              </c:numCache>
            </c:numRef>
          </c:val>
        </c:ser>
        <c:dLbls>
          <c:showVal val="1"/>
        </c:dLbls>
        <c:shape val="box"/>
        <c:axId val="71888256"/>
        <c:axId val="71910528"/>
        <c:axId val="0"/>
      </c:bar3DChart>
      <c:catAx>
        <c:axId val="718882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71910528"/>
        <c:crosses val="autoZero"/>
        <c:auto val="1"/>
        <c:lblAlgn val="ctr"/>
        <c:lblOffset val="100"/>
      </c:catAx>
      <c:valAx>
        <c:axId val="71910528"/>
        <c:scaling>
          <c:orientation val="minMax"/>
        </c:scaling>
        <c:delete val="1"/>
        <c:axPos val="l"/>
        <c:numFmt formatCode="0%" sourceLinked="1"/>
        <c:tickLblPos val="none"/>
        <c:crossAx val="7188825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l-PL"/>
              <a:t>NAUCZYCIEL</a:t>
            </a:r>
            <a:r>
              <a:rPr lang="en-US"/>
              <a:t>E</a:t>
            </a:r>
          </a:p>
        </c:rich>
      </c:tx>
      <c:layout/>
    </c:title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Edukacja wczesnoszkolna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-8.3333333333333367E-3"/>
                  <c:y val="0.1111111111111111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9.259259259259339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Arkusz1!$A$2:$A$5</c:f>
              <c:strCache>
                <c:ptCount val="4"/>
                <c:pt idx="0">
                  <c:v>Zdecydowanie tak</c:v>
                </c:pt>
                <c:pt idx="1">
                  <c:v>Raczej tak </c:v>
                </c:pt>
                <c:pt idx="2">
                  <c:v>Raczej nie </c:v>
                </c:pt>
                <c:pt idx="3">
                  <c:v>Zdecydowanie nie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0.67000000000000315</c:v>
                </c:pt>
                <c:pt idx="1">
                  <c:v>0.33000000000000157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Szkoła podstawowa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6.802721088435383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Arkusz1!$A$2:$A$5</c:f>
              <c:strCache>
                <c:ptCount val="4"/>
                <c:pt idx="0">
                  <c:v>Zdecydowanie tak</c:v>
                </c:pt>
                <c:pt idx="1">
                  <c:v>Raczej tak </c:v>
                </c:pt>
                <c:pt idx="2">
                  <c:v>Raczej nie </c:v>
                </c:pt>
                <c:pt idx="3">
                  <c:v>Zdecydowanie nie</c:v>
                </c:pt>
              </c:strCache>
            </c:strRef>
          </c:cat>
          <c:val>
            <c:numRef>
              <c:f>Arkusz1!$C$2:$C$5</c:f>
              <c:numCache>
                <c:formatCode>0%</c:formatCode>
                <c:ptCount val="4"/>
                <c:pt idx="0">
                  <c:v>0.48000000000000032</c:v>
                </c:pt>
                <c:pt idx="1">
                  <c:v>0.44</c:v>
                </c:pt>
                <c:pt idx="2">
                  <c:v>4.0000000000000022E-2</c:v>
                </c:pt>
                <c:pt idx="3">
                  <c:v>4.0000000000000022E-2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Gimnazjum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6666666666666701E-2"/>
                  <c:y val="0.12037037037037036"/>
                </c:manualLayout>
              </c:layout>
              <c:showVal val="1"/>
            </c:dLbl>
            <c:dLbl>
              <c:idx val="1"/>
              <c:layout>
                <c:manualLayout>
                  <c:x val="1.1111111111111125E-2"/>
                  <c:y val="-2.314814814814814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Arkusz1!$A$2:$A$5</c:f>
              <c:strCache>
                <c:ptCount val="4"/>
                <c:pt idx="0">
                  <c:v>Zdecydowanie tak</c:v>
                </c:pt>
                <c:pt idx="1">
                  <c:v>Raczej tak </c:v>
                </c:pt>
                <c:pt idx="2">
                  <c:v>Raczej nie </c:v>
                </c:pt>
                <c:pt idx="3">
                  <c:v>Zdecydowanie nie</c:v>
                </c:pt>
              </c:strCache>
            </c:strRef>
          </c:cat>
          <c:val>
            <c:numRef>
              <c:f>Arkusz1!$D$2:$D$5</c:f>
              <c:numCache>
                <c:formatCode>0%</c:formatCode>
                <c:ptCount val="4"/>
                <c:pt idx="0">
                  <c:v>0.66000000000000314</c:v>
                </c:pt>
                <c:pt idx="1">
                  <c:v>0.33000000000000157</c:v>
                </c:pt>
                <c:pt idx="3">
                  <c:v>1.0000000000000005E-2</c:v>
                </c:pt>
              </c:numCache>
            </c:numRef>
          </c:val>
        </c:ser>
        <c:shape val="box"/>
        <c:axId val="50255744"/>
        <c:axId val="50257280"/>
        <c:axId val="0"/>
      </c:bar3DChart>
      <c:catAx>
        <c:axId val="5025574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50257280"/>
        <c:crosses val="autoZero"/>
        <c:auto val="1"/>
        <c:lblAlgn val="ctr"/>
        <c:lblOffset val="100"/>
      </c:catAx>
      <c:valAx>
        <c:axId val="50257280"/>
        <c:scaling>
          <c:orientation val="minMax"/>
        </c:scaling>
        <c:delete val="1"/>
        <c:axPos val="l"/>
        <c:numFmt formatCode="0%" sourceLinked="1"/>
        <c:tickLblPos val="none"/>
        <c:crossAx val="5025574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 b="1"/>
          </a:pPr>
          <a:endParaRPr lang="pl-PL"/>
        </a:p>
      </c:txPr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l-PL"/>
              <a:t>UCZNIOWI</a:t>
            </a:r>
            <a:r>
              <a:rPr lang="en-US"/>
              <a:t>E</a:t>
            </a:r>
          </a:p>
        </c:rich>
      </c:tx>
      <c:layout/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2.5854977083088603E-2"/>
          <c:y val="0.41882925184810632"/>
          <c:w val="0.94829004583382304"/>
          <c:h val="0.38511449830239236"/>
        </c:manualLayout>
      </c:layout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Edukacja wczesnoszkolna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-8.3333333333333367E-3"/>
                  <c:y val="0.1111111111111111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9.259259259259326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Arkusz1!$A$2:$A$5</c:f>
              <c:strCache>
                <c:ptCount val="4"/>
                <c:pt idx="0">
                  <c:v>Zdecydowanie tak</c:v>
                </c:pt>
                <c:pt idx="1">
                  <c:v>Raczej tak </c:v>
                </c:pt>
                <c:pt idx="2">
                  <c:v>Raczej nie </c:v>
                </c:pt>
                <c:pt idx="3">
                  <c:v>Zdecydowanie nie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0.62000000000000199</c:v>
                </c:pt>
                <c:pt idx="1">
                  <c:v>0.43000000000000038</c:v>
                </c:pt>
                <c:pt idx="2">
                  <c:v>7.0000000000000021E-2</c:v>
                </c:pt>
                <c:pt idx="3">
                  <c:v>1.0000000000000005E-2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Szkoła podstawowa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6.802721088435383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Arkusz1!$A$2:$A$5</c:f>
              <c:strCache>
                <c:ptCount val="4"/>
                <c:pt idx="0">
                  <c:v>Zdecydowanie tak</c:v>
                </c:pt>
                <c:pt idx="1">
                  <c:v>Raczej tak </c:v>
                </c:pt>
                <c:pt idx="2">
                  <c:v>Raczej nie </c:v>
                </c:pt>
                <c:pt idx="3">
                  <c:v>Zdecydowanie nie</c:v>
                </c:pt>
              </c:strCache>
            </c:strRef>
          </c:cat>
          <c:val>
            <c:numRef>
              <c:f>Arkusz1!$C$2:$C$5</c:f>
              <c:numCache>
                <c:formatCode>0%</c:formatCode>
                <c:ptCount val="4"/>
                <c:pt idx="0">
                  <c:v>0.27</c:v>
                </c:pt>
                <c:pt idx="1">
                  <c:v>0.48000000000000032</c:v>
                </c:pt>
                <c:pt idx="2">
                  <c:v>0.14000000000000001</c:v>
                </c:pt>
                <c:pt idx="3">
                  <c:v>0.11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Gimnazjum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6666666666666701E-2"/>
                  <c:y val="0.12037037037037036"/>
                </c:manualLayout>
              </c:layout>
              <c:showVal val="1"/>
            </c:dLbl>
            <c:dLbl>
              <c:idx val="1"/>
              <c:layout>
                <c:manualLayout>
                  <c:x val="1.1111111111111125E-2"/>
                  <c:y val="-2.314814814814814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Arkusz1!$A$2:$A$5</c:f>
              <c:strCache>
                <c:ptCount val="4"/>
                <c:pt idx="0">
                  <c:v>Zdecydowanie tak</c:v>
                </c:pt>
                <c:pt idx="1">
                  <c:v>Raczej tak </c:v>
                </c:pt>
                <c:pt idx="2">
                  <c:v>Raczej nie </c:v>
                </c:pt>
                <c:pt idx="3">
                  <c:v>Zdecydowanie nie</c:v>
                </c:pt>
              </c:strCache>
            </c:strRef>
          </c:cat>
          <c:val>
            <c:numRef>
              <c:f>Arkusz1!$D$2:$D$5</c:f>
              <c:numCache>
                <c:formatCode>0%</c:formatCode>
                <c:ptCount val="4"/>
                <c:pt idx="0">
                  <c:v>9.0000000000000024E-2</c:v>
                </c:pt>
                <c:pt idx="1">
                  <c:v>0.53</c:v>
                </c:pt>
                <c:pt idx="2">
                  <c:v>0.21000000000000021</c:v>
                </c:pt>
                <c:pt idx="3">
                  <c:v>0.18000000000000024</c:v>
                </c:pt>
              </c:numCache>
            </c:numRef>
          </c:val>
        </c:ser>
        <c:shape val="box"/>
        <c:axId val="63994496"/>
        <c:axId val="64008576"/>
        <c:axId val="0"/>
      </c:bar3DChart>
      <c:catAx>
        <c:axId val="6399449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64008576"/>
        <c:crosses val="autoZero"/>
        <c:auto val="1"/>
        <c:lblAlgn val="ctr"/>
        <c:lblOffset val="100"/>
      </c:catAx>
      <c:valAx>
        <c:axId val="64008576"/>
        <c:scaling>
          <c:orientation val="minMax"/>
        </c:scaling>
        <c:delete val="1"/>
        <c:axPos val="l"/>
        <c:numFmt formatCode="0%" sourceLinked="1"/>
        <c:tickLblPos val="none"/>
        <c:crossAx val="6399449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Edukacja wczesnoszkolna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Arkusz1!$A$2:$A$6</c:f>
              <c:strCache>
                <c:ptCount val="5"/>
                <c:pt idx="0">
                  <c:v>Zdecydowanie tak</c:v>
                </c:pt>
                <c:pt idx="1">
                  <c:v>Raczej tak </c:v>
                </c:pt>
                <c:pt idx="2">
                  <c:v>Raczej nie </c:v>
                </c:pt>
                <c:pt idx="3">
                  <c:v>Zdecydowanie nie</c:v>
                </c:pt>
                <c:pt idx="4">
                  <c:v>Nie wiem 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0.4</c:v>
                </c:pt>
                <c:pt idx="1">
                  <c:v>0.37000000000000038</c:v>
                </c:pt>
                <c:pt idx="2">
                  <c:v>0.13</c:v>
                </c:pt>
                <c:pt idx="3">
                  <c:v>4.0000000000000022E-2</c:v>
                </c:pt>
                <c:pt idx="4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Szkoła podstawowa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1.6511865221575189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2383898916181281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Arkusz1!$A$2:$A$6</c:f>
              <c:strCache>
                <c:ptCount val="5"/>
                <c:pt idx="0">
                  <c:v>Zdecydowanie tak</c:v>
                </c:pt>
                <c:pt idx="1">
                  <c:v>Raczej tak </c:v>
                </c:pt>
                <c:pt idx="2">
                  <c:v>Raczej nie </c:v>
                </c:pt>
                <c:pt idx="3">
                  <c:v>Zdecydowanie nie</c:v>
                </c:pt>
                <c:pt idx="4">
                  <c:v>Nie wiem </c:v>
                </c:pt>
              </c:strCache>
            </c:strRef>
          </c:cat>
          <c:val>
            <c:numRef>
              <c:f>Arkusz1!$C$2:$C$6</c:f>
              <c:numCache>
                <c:formatCode>0%</c:formatCode>
                <c:ptCount val="5"/>
                <c:pt idx="0">
                  <c:v>0.19</c:v>
                </c:pt>
                <c:pt idx="1">
                  <c:v>0.28000000000000008</c:v>
                </c:pt>
                <c:pt idx="2">
                  <c:v>0.18000000000000024</c:v>
                </c:pt>
                <c:pt idx="3">
                  <c:v>0.15000000000000024</c:v>
                </c:pt>
                <c:pt idx="4">
                  <c:v>0.2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Gimnazjum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2383898916181321E-2"/>
                  <c:y val="-4.1152250039775112E-3"/>
                </c:manualLayout>
              </c:layout>
              <c:showVal val="1"/>
            </c:dLbl>
            <c:dLbl>
              <c:idx val="1"/>
              <c:layout>
                <c:manualLayout>
                  <c:x val="1.2383898916181321E-2"/>
                  <c:y val="-1.2345675011932634E-2"/>
                </c:manualLayout>
              </c:layout>
              <c:showVal val="1"/>
            </c:dLbl>
            <c:dLbl>
              <c:idx val="2"/>
              <c:layout>
                <c:manualLayout>
                  <c:x val="1.2383898916181321E-2"/>
                  <c:y val="-1.2345675011932634E-2"/>
                </c:manualLayout>
              </c:layout>
              <c:showVal val="1"/>
            </c:dLbl>
            <c:dLbl>
              <c:idx val="3"/>
              <c:layout>
                <c:manualLayout>
                  <c:x val="1.2383898916181321E-2"/>
                  <c:y val="-1.2345675011932634E-2"/>
                </c:manualLayout>
              </c:layout>
              <c:showVal val="1"/>
            </c:dLbl>
            <c:dLbl>
              <c:idx val="4"/>
              <c:layout>
                <c:manualLayout>
                  <c:x val="1.6511865221575189E-2"/>
                  <c:y val="-8.2304500079550223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Arkusz1!$A$2:$A$6</c:f>
              <c:strCache>
                <c:ptCount val="5"/>
                <c:pt idx="0">
                  <c:v>Zdecydowanie tak</c:v>
                </c:pt>
                <c:pt idx="1">
                  <c:v>Raczej tak </c:v>
                </c:pt>
                <c:pt idx="2">
                  <c:v>Raczej nie </c:v>
                </c:pt>
                <c:pt idx="3">
                  <c:v>Zdecydowanie nie</c:v>
                </c:pt>
                <c:pt idx="4">
                  <c:v>Nie wiem </c:v>
                </c:pt>
              </c:strCache>
            </c:strRef>
          </c:cat>
          <c:val>
            <c:numRef>
              <c:f>Arkusz1!$D$2:$D$6</c:f>
              <c:numCache>
                <c:formatCode>0%</c:formatCode>
                <c:ptCount val="5"/>
                <c:pt idx="0">
                  <c:v>7.0000000000000021E-2</c:v>
                </c:pt>
                <c:pt idx="1">
                  <c:v>0.2</c:v>
                </c:pt>
                <c:pt idx="2">
                  <c:v>0.33000000000000163</c:v>
                </c:pt>
                <c:pt idx="3">
                  <c:v>0.15000000000000024</c:v>
                </c:pt>
                <c:pt idx="4">
                  <c:v>0.23</c:v>
                </c:pt>
              </c:numCache>
            </c:numRef>
          </c:val>
        </c:ser>
        <c:dLbls>
          <c:showVal val="1"/>
        </c:dLbls>
        <c:shape val="box"/>
        <c:axId val="66068480"/>
        <c:axId val="66070016"/>
        <c:axId val="0"/>
      </c:bar3DChart>
      <c:catAx>
        <c:axId val="660684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66070016"/>
        <c:crosses val="autoZero"/>
        <c:auto val="1"/>
        <c:lblAlgn val="ctr"/>
        <c:lblOffset val="100"/>
      </c:catAx>
      <c:valAx>
        <c:axId val="66070016"/>
        <c:scaling>
          <c:orientation val="minMax"/>
        </c:scaling>
        <c:delete val="1"/>
        <c:axPos val="l"/>
        <c:numFmt formatCode="0%" sourceLinked="1"/>
        <c:tickLblPos val="none"/>
        <c:crossAx val="6606848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l-PL"/>
              <a:t>RODZICE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Arkusz1!$A$40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2.5000000000000001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1111111111111125E-2"/>
                  <c:y val="-4.6296296296295903E-3"/>
                </c:manualLayout>
              </c:layout>
              <c:showVal val="1"/>
            </c:dLbl>
            <c:dLbl>
              <c:idx val="2"/>
              <c:layout>
                <c:manualLayout>
                  <c:x val="1.9444444444444445E-2"/>
                  <c:y val="-4.2437781360067714E-17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Arkusz1!$B$39:$D$39</c:f>
              <c:strCache>
                <c:ptCount val="3"/>
                <c:pt idx="0">
                  <c:v>Edukacja wczesnoszkolna</c:v>
                </c:pt>
                <c:pt idx="1">
                  <c:v>Szkoła podstawowa</c:v>
                </c:pt>
                <c:pt idx="2">
                  <c:v>Gimnazjum</c:v>
                </c:pt>
              </c:strCache>
            </c:strRef>
          </c:cat>
          <c:val>
            <c:numRef>
              <c:f>Arkusz1!$B$40:$D$40</c:f>
              <c:numCache>
                <c:formatCode>0%</c:formatCode>
                <c:ptCount val="3"/>
                <c:pt idx="0">
                  <c:v>0.84000000000000064</c:v>
                </c:pt>
                <c:pt idx="1">
                  <c:v>0.85000000000000064</c:v>
                </c:pt>
                <c:pt idx="2">
                  <c:v>0.86000000000000065</c:v>
                </c:pt>
              </c:numCache>
            </c:numRef>
          </c:val>
        </c:ser>
        <c:ser>
          <c:idx val="1"/>
          <c:order val="1"/>
          <c:tx>
            <c:strRef>
              <c:f>Arkusz1!$A$41</c:f>
              <c:strCache>
                <c:ptCount val="1"/>
                <c:pt idx="0">
                  <c:v>Nie</c:v>
                </c:pt>
              </c:strCache>
            </c:strRef>
          </c:tx>
          <c:dLbls>
            <c:showVal val="1"/>
          </c:dLbls>
          <c:cat>
            <c:strRef>
              <c:f>Arkusz1!$B$39:$D$39</c:f>
              <c:strCache>
                <c:ptCount val="3"/>
                <c:pt idx="0">
                  <c:v>Edukacja wczesnoszkolna</c:v>
                </c:pt>
                <c:pt idx="1">
                  <c:v>Szkoła podstawowa</c:v>
                </c:pt>
                <c:pt idx="2">
                  <c:v>Gimnazjum</c:v>
                </c:pt>
              </c:strCache>
            </c:strRef>
          </c:cat>
          <c:val>
            <c:numRef>
              <c:f>Arkusz1!$B$41:$D$41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Arkusz1!$A$42</c:f>
              <c:strCache>
                <c:ptCount val="1"/>
                <c:pt idx="0">
                  <c:v>Nie wiem 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1.388888888888899E-2"/>
                  <c:y val="-4.6296296296297387E-3"/>
                </c:manualLayout>
              </c:layout>
              <c:showVal val="1"/>
            </c:dLbl>
            <c:dLbl>
              <c:idx val="1"/>
              <c:layout>
                <c:manualLayout>
                  <c:x val="1.6666666666666701E-2"/>
                  <c:y val="-1.3888888888889065E-2"/>
                </c:manualLayout>
              </c:layout>
              <c:showVal val="1"/>
            </c:dLbl>
            <c:dLbl>
              <c:idx val="2"/>
              <c:layout>
                <c:manualLayout>
                  <c:x val="2.5000000000000112E-2"/>
                  <c:y val="-1.388888888888889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Arkusz1!$B$39:$D$39</c:f>
              <c:strCache>
                <c:ptCount val="3"/>
                <c:pt idx="0">
                  <c:v>Edukacja wczesnoszkolna</c:v>
                </c:pt>
                <c:pt idx="1">
                  <c:v>Szkoła podstawowa</c:v>
                </c:pt>
                <c:pt idx="2">
                  <c:v>Gimnazjum</c:v>
                </c:pt>
              </c:strCache>
            </c:strRef>
          </c:cat>
          <c:val>
            <c:numRef>
              <c:f>Arkusz1!$B$42:$D$42</c:f>
              <c:numCache>
                <c:formatCode>0%</c:formatCode>
                <c:ptCount val="3"/>
                <c:pt idx="0">
                  <c:v>0.16</c:v>
                </c:pt>
                <c:pt idx="1">
                  <c:v>0.15000000000000024</c:v>
                </c:pt>
                <c:pt idx="2">
                  <c:v>0.14000000000000001</c:v>
                </c:pt>
              </c:numCache>
            </c:numRef>
          </c:val>
        </c:ser>
        <c:dLbls>
          <c:showVal val="1"/>
        </c:dLbls>
        <c:shape val="box"/>
        <c:axId val="66130304"/>
        <c:axId val="66131840"/>
        <c:axId val="0"/>
      </c:bar3DChart>
      <c:catAx>
        <c:axId val="661303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66131840"/>
        <c:crosses val="autoZero"/>
        <c:auto val="1"/>
        <c:lblAlgn val="ctr"/>
        <c:lblOffset val="100"/>
      </c:catAx>
      <c:valAx>
        <c:axId val="66131840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6613030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l-PL"/>
              <a:t>NAUCZYCIELE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Arkusz1!$A$40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2.5000000000000001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1111111111111125E-2"/>
                  <c:y val="-4.6296296296295903E-3"/>
                </c:manualLayout>
              </c:layout>
              <c:showVal val="1"/>
            </c:dLbl>
            <c:dLbl>
              <c:idx val="2"/>
              <c:layout>
                <c:manualLayout>
                  <c:x val="1.9444444444444445E-2"/>
                  <c:y val="-4.2437781360067714E-17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Arkusz1!$B$39:$D$39</c:f>
              <c:strCache>
                <c:ptCount val="3"/>
                <c:pt idx="0">
                  <c:v>Edukacja wczesnoszkolna</c:v>
                </c:pt>
                <c:pt idx="1">
                  <c:v>Szkoła podstawowa</c:v>
                </c:pt>
                <c:pt idx="2">
                  <c:v>Gimnazjum</c:v>
                </c:pt>
              </c:strCache>
            </c:strRef>
          </c:cat>
          <c:val>
            <c:numRef>
              <c:f>Arkusz1!$B$40:$D$40</c:f>
              <c:numCache>
                <c:formatCode>0%</c:formatCode>
                <c:ptCount val="3"/>
                <c:pt idx="0">
                  <c:v>1</c:v>
                </c:pt>
                <c:pt idx="1">
                  <c:v>0.92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Arkusz1!$A$41</c:f>
              <c:strCache>
                <c:ptCount val="1"/>
                <c:pt idx="0">
                  <c:v>Nie</c:v>
                </c:pt>
              </c:strCache>
            </c:strRef>
          </c:tx>
          <c:dLbls>
            <c:showVal val="1"/>
          </c:dLbls>
          <c:cat>
            <c:strRef>
              <c:f>Arkusz1!$B$39:$D$39</c:f>
              <c:strCache>
                <c:ptCount val="3"/>
                <c:pt idx="0">
                  <c:v>Edukacja wczesnoszkolna</c:v>
                </c:pt>
                <c:pt idx="1">
                  <c:v>Szkoła podstawowa</c:v>
                </c:pt>
                <c:pt idx="2">
                  <c:v>Gimnazjum</c:v>
                </c:pt>
              </c:strCache>
            </c:strRef>
          </c:cat>
          <c:val>
            <c:numRef>
              <c:f>Arkusz1!$B$41:$D$41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Arkusz1!$A$42</c:f>
              <c:strCache>
                <c:ptCount val="1"/>
                <c:pt idx="0">
                  <c:v>Nie wiem 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1.388888888888899E-2"/>
                  <c:y val="-4.6296296296297387E-3"/>
                </c:manualLayout>
              </c:layout>
              <c:showVal val="1"/>
            </c:dLbl>
            <c:dLbl>
              <c:idx val="1"/>
              <c:layout>
                <c:manualLayout>
                  <c:x val="1.6666666666666701E-2"/>
                  <c:y val="-1.3888888888889065E-2"/>
                </c:manualLayout>
              </c:layout>
              <c:showVal val="1"/>
            </c:dLbl>
            <c:dLbl>
              <c:idx val="2"/>
              <c:layout>
                <c:manualLayout>
                  <c:x val="2.5000000000000112E-2"/>
                  <c:y val="-1.388888888888889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Arkusz1!$B$39:$D$39</c:f>
              <c:strCache>
                <c:ptCount val="3"/>
                <c:pt idx="0">
                  <c:v>Edukacja wczesnoszkolna</c:v>
                </c:pt>
                <c:pt idx="1">
                  <c:v>Szkoła podstawowa</c:v>
                </c:pt>
                <c:pt idx="2">
                  <c:v>Gimnazjum</c:v>
                </c:pt>
              </c:strCache>
            </c:strRef>
          </c:cat>
          <c:val>
            <c:numRef>
              <c:f>Arkusz1!$B$42:$D$42</c:f>
              <c:numCache>
                <c:formatCode>0%</c:formatCode>
                <c:ptCount val="3"/>
                <c:pt idx="1">
                  <c:v>8.0000000000000043E-2</c:v>
                </c:pt>
              </c:numCache>
            </c:numRef>
          </c:val>
        </c:ser>
        <c:dLbls>
          <c:showVal val="1"/>
        </c:dLbls>
        <c:shape val="box"/>
        <c:axId val="66171648"/>
        <c:axId val="66173184"/>
        <c:axId val="0"/>
      </c:bar3DChart>
      <c:catAx>
        <c:axId val="661716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0"/>
            </a:pPr>
            <a:endParaRPr lang="pl-PL"/>
          </a:p>
        </c:txPr>
        <c:crossAx val="66173184"/>
        <c:crosses val="autoZero"/>
        <c:auto val="1"/>
        <c:lblAlgn val="ctr"/>
        <c:lblOffset val="100"/>
      </c:catAx>
      <c:valAx>
        <c:axId val="66173184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6617164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l-PL"/>
              <a:t>UCZNIOWIE</a:t>
            </a:r>
          </a:p>
        </c:rich>
      </c:tx>
      <c:layout/>
    </c:title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Arkusz1!$A$40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2.5000000000000001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1111111111111125E-2"/>
                  <c:y val="-4.6296296296295903E-3"/>
                </c:manualLayout>
              </c:layout>
              <c:showVal val="1"/>
            </c:dLbl>
            <c:dLbl>
              <c:idx val="2"/>
              <c:layout>
                <c:manualLayout>
                  <c:x val="1.9444444444444445E-2"/>
                  <c:y val="-4.2437781360067394E-17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Arkusz1!$B$39:$D$39</c:f>
              <c:strCache>
                <c:ptCount val="3"/>
                <c:pt idx="0">
                  <c:v>Edukacja wczesnoszkolna</c:v>
                </c:pt>
                <c:pt idx="1">
                  <c:v>Szkoła podstawowa</c:v>
                </c:pt>
                <c:pt idx="2">
                  <c:v>Gimnazjum</c:v>
                </c:pt>
              </c:strCache>
            </c:strRef>
          </c:cat>
          <c:val>
            <c:numRef>
              <c:f>Arkusz1!$B$40:$D$40</c:f>
              <c:numCache>
                <c:formatCode>0%</c:formatCode>
                <c:ptCount val="3"/>
                <c:pt idx="0">
                  <c:v>0.98</c:v>
                </c:pt>
                <c:pt idx="1">
                  <c:v>0.72000000000000064</c:v>
                </c:pt>
                <c:pt idx="2">
                  <c:v>0.52</c:v>
                </c:pt>
              </c:numCache>
            </c:numRef>
          </c:val>
        </c:ser>
        <c:ser>
          <c:idx val="1"/>
          <c:order val="1"/>
          <c:tx>
            <c:strRef>
              <c:f>Arkusz1!$A$41</c:f>
              <c:strCache>
                <c:ptCount val="1"/>
                <c:pt idx="0">
                  <c:v>Nie</c:v>
                </c:pt>
              </c:strCache>
            </c:strRef>
          </c:tx>
          <c:dLbls>
            <c:dLbl>
              <c:idx val="1"/>
              <c:layout>
                <c:manualLayout>
                  <c:x val="1.3888888888888959E-2"/>
                  <c:y val="-2.7777777777777991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pl-PL"/>
                </a:p>
              </c:txPr>
              <c:showVal val="1"/>
            </c:dLbl>
            <c:showVal val="1"/>
          </c:dLbls>
          <c:cat>
            <c:strRef>
              <c:f>Arkusz1!$B$39:$D$39</c:f>
              <c:strCache>
                <c:ptCount val="3"/>
                <c:pt idx="0">
                  <c:v>Edukacja wczesnoszkolna</c:v>
                </c:pt>
                <c:pt idx="1">
                  <c:v>Szkoła podstawowa</c:v>
                </c:pt>
                <c:pt idx="2">
                  <c:v>Gimnazjum</c:v>
                </c:pt>
              </c:strCache>
            </c:strRef>
          </c:cat>
          <c:val>
            <c:numRef>
              <c:f>Arkusz1!$B$41:$D$41</c:f>
              <c:numCache>
                <c:formatCode>0%</c:formatCode>
                <c:ptCount val="3"/>
                <c:pt idx="1">
                  <c:v>3.0000000000000002E-2</c:v>
                </c:pt>
              </c:numCache>
            </c:numRef>
          </c:val>
        </c:ser>
        <c:ser>
          <c:idx val="2"/>
          <c:order val="2"/>
          <c:tx>
            <c:strRef>
              <c:f>Arkusz1!$A$42</c:f>
              <c:strCache>
                <c:ptCount val="1"/>
                <c:pt idx="0">
                  <c:v>Nie wiem 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1.3888888888888959E-2"/>
                  <c:y val="-4.6296296296297317E-3"/>
                </c:manualLayout>
              </c:layout>
              <c:showVal val="1"/>
            </c:dLbl>
            <c:dLbl>
              <c:idx val="1"/>
              <c:layout>
                <c:manualLayout>
                  <c:x val="1.6666666666666701E-2"/>
                  <c:y val="-1.3888888888889039E-2"/>
                </c:manualLayout>
              </c:layout>
              <c:showVal val="1"/>
            </c:dLbl>
            <c:dLbl>
              <c:idx val="2"/>
              <c:layout>
                <c:manualLayout>
                  <c:x val="2.5000000000000112E-2"/>
                  <c:y val="-1.388888888888886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Arkusz1!$B$39:$D$39</c:f>
              <c:strCache>
                <c:ptCount val="3"/>
                <c:pt idx="0">
                  <c:v>Edukacja wczesnoszkolna</c:v>
                </c:pt>
                <c:pt idx="1">
                  <c:v>Szkoła podstawowa</c:v>
                </c:pt>
                <c:pt idx="2">
                  <c:v>Gimnazjum</c:v>
                </c:pt>
              </c:strCache>
            </c:strRef>
          </c:cat>
          <c:val>
            <c:numRef>
              <c:f>Arkusz1!$B$42:$D$42</c:f>
              <c:numCache>
                <c:formatCode>0%</c:formatCode>
                <c:ptCount val="3"/>
                <c:pt idx="0">
                  <c:v>2.0000000000000011E-2</c:v>
                </c:pt>
                <c:pt idx="1">
                  <c:v>0.25</c:v>
                </c:pt>
                <c:pt idx="2">
                  <c:v>0.48000000000000032</c:v>
                </c:pt>
              </c:numCache>
            </c:numRef>
          </c:val>
        </c:ser>
        <c:shape val="box"/>
        <c:axId val="64083840"/>
        <c:axId val="64085376"/>
        <c:axId val="0"/>
      </c:bar3DChart>
      <c:catAx>
        <c:axId val="6408384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64085376"/>
        <c:crosses val="autoZero"/>
        <c:auto val="1"/>
        <c:lblAlgn val="ctr"/>
        <c:lblOffset val="100"/>
      </c:catAx>
      <c:valAx>
        <c:axId val="64085376"/>
        <c:scaling>
          <c:orientation val="minMax"/>
        </c:scaling>
        <c:delete val="1"/>
        <c:axPos val="l"/>
        <c:numFmt formatCode="0%" sourceLinked="1"/>
        <c:tickLblPos val="none"/>
        <c:crossAx val="6408384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Arkusz1!$B$45</c:f>
              <c:strCache>
                <c:ptCount val="1"/>
                <c:pt idx="0">
                  <c:v>Edukacja wczesnoszkolna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Arkusz1!$A$46:$A$49</c:f>
              <c:strCache>
                <c:ptCount val="4"/>
                <c:pt idx="0">
                  <c:v>Bardzo dobrze</c:v>
                </c:pt>
                <c:pt idx="1">
                  <c:v>Raczej dobrze</c:v>
                </c:pt>
                <c:pt idx="2">
                  <c:v>Raczej źle</c:v>
                </c:pt>
                <c:pt idx="3">
                  <c:v>Bardzo źle</c:v>
                </c:pt>
              </c:strCache>
            </c:strRef>
          </c:cat>
          <c:val>
            <c:numRef>
              <c:f>Arkusz1!$B$46:$B$49</c:f>
              <c:numCache>
                <c:formatCode>0%</c:formatCode>
                <c:ptCount val="4"/>
                <c:pt idx="0">
                  <c:v>0.27</c:v>
                </c:pt>
                <c:pt idx="1">
                  <c:v>0.70000000000000062</c:v>
                </c:pt>
                <c:pt idx="2">
                  <c:v>3.0000000000000002E-2</c:v>
                </c:pt>
              </c:numCache>
            </c:numRef>
          </c:val>
        </c:ser>
        <c:ser>
          <c:idx val="1"/>
          <c:order val="1"/>
          <c:tx>
            <c:strRef>
              <c:f>Arkusz1!$C$45</c:f>
              <c:strCache>
                <c:ptCount val="1"/>
                <c:pt idx="0">
                  <c:v>Szkoła podstawowa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1.290322580645162E-2"/>
                  <c:y val="-1.5347719504111491E-2"/>
                </c:manualLayout>
              </c:layout>
              <c:showVal val="1"/>
            </c:dLbl>
            <c:dLbl>
              <c:idx val="1"/>
              <c:layout>
                <c:manualLayout>
                  <c:x val="1.0752688172043012E-2"/>
                  <c:y val="-1.7585725446660519E-17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Arkusz1!$A$46:$A$49</c:f>
              <c:strCache>
                <c:ptCount val="4"/>
                <c:pt idx="0">
                  <c:v>Bardzo dobrze</c:v>
                </c:pt>
                <c:pt idx="1">
                  <c:v>Raczej dobrze</c:v>
                </c:pt>
                <c:pt idx="2">
                  <c:v>Raczej źle</c:v>
                </c:pt>
                <c:pt idx="3">
                  <c:v>Bardzo źle</c:v>
                </c:pt>
              </c:strCache>
            </c:strRef>
          </c:cat>
          <c:val>
            <c:numRef>
              <c:f>Arkusz1!$C$46:$C$49</c:f>
              <c:numCache>
                <c:formatCode>0%</c:formatCode>
                <c:ptCount val="4"/>
                <c:pt idx="0">
                  <c:v>0.2</c:v>
                </c:pt>
                <c:pt idx="1">
                  <c:v>0.75000000000000211</c:v>
                </c:pt>
                <c:pt idx="2">
                  <c:v>4.0000000000000022E-2</c:v>
                </c:pt>
                <c:pt idx="3">
                  <c:v>1.0000000000000005E-2</c:v>
                </c:pt>
              </c:numCache>
            </c:numRef>
          </c:val>
        </c:ser>
        <c:ser>
          <c:idx val="2"/>
          <c:order val="2"/>
          <c:tx>
            <c:strRef>
              <c:f>Arkusz1!$D$45</c:f>
              <c:strCache>
                <c:ptCount val="1"/>
                <c:pt idx="0">
                  <c:v>Gimnazjum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1.7204301075268821E-2"/>
                  <c:y val="-1.9184649380139463E-2"/>
                </c:manualLayout>
              </c:layout>
              <c:showVal val="1"/>
            </c:dLbl>
            <c:dLbl>
              <c:idx val="1"/>
              <c:layout>
                <c:manualLayout>
                  <c:x val="1.5053763440860221E-2"/>
                  <c:y val="-1.9184649380139463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Arkusz1!$A$46:$A$49</c:f>
              <c:strCache>
                <c:ptCount val="4"/>
                <c:pt idx="0">
                  <c:v>Bardzo dobrze</c:v>
                </c:pt>
                <c:pt idx="1">
                  <c:v>Raczej dobrze</c:v>
                </c:pt>
                <c:pt idx="2">
                  <c:v>Raczej źle</c:v>
                </c:pt>
                <c:pt idx="3">
                  <c:v>Bardzo źle</c:v>
                </c:pt>
              </c:strCache>
            </c:strRef>
          </c:cat>
          <c:val>
            <c:numRef>
              <c:f>Arkusz1!$D$46:$D$49</c:f>
              <c:numCache>
                <c:formatCode>0%</c:formatCode>
                <c:ptCount val="4"/>
                <c:pt idx="0">
                  <c:v>0.18000000000000024</c:v>
                </c:pt>
                <c:pt idx="1">
                  <c:v>0.76000000000000223</c:v>
                </c:pt>
                <c:pt idx="2">
                  <c:v>6.0000000000000032E-2</c:v>
                </c:pt>
              </c:numCache>
            </c:numRef>
          </c:val>
        </c:ser>
        <c:dLbls>
          <c:showVal val="1"/>
        </c:dLbls>
        <c:shape val="box"/>
        <c:axId val="67308160"/>
        <c:axId val="67322240"/>
        <c:axId val="0"/>
      </c:bar3DChart>
      <c:catAx>
        <c:axId val="673081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67322240"/>
        <c:crosses val="autoZero"/>
        <c:auto val="1"/>
        <c:lblAlgn val="ctr"/>
        <c:lblOffset val="100"/>
      </c:catAx>
      <c:valAx>
        <c:axId val="67322240"/>
        <c:scaling>
          <c:orientation val="minMax"/>
        </c:scaling>
        <c:delete val="1"/>
        <c:axPos val="l"/>
        <c:numFmt formatCode="0%" sourceLinked="1"/>
        <c:tickLblPos val="none"/>
        <c:crossAx val="6730816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Arkusz3!$A$8</c:f>
              <c:strCache>
                <c:ptCount val="1"/>
                <c:pt idx="0">
                  <c:v>Edukacja wczesnoszkolna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Arkusz3!$B$7:$D$7</c:f>
              <c:strCache>
                <c:ptCount val="3"/>
                <c:pt idx="0">
                  <c:v>Dobrze </c:v>
                </c:pt>
                <c:pt idx="1">
                  <c:v>Średnio </c:v>
                </c:pt>
                <c:pt idx="2">
                  <c:v>Źle</c:v>
                </c:pt>
              </c:strCache>
            </c:strRef>
          </c:cat>
          <c:val>
            <c:numRef>
              <c:f>Arkusz3!$B$8:$D$8</c:f>
              <c:numCache>
                <c:formatCode>0%</c:formatCode>
                <c:ptCount val="3"/>
                <c:pt idx="0">
                  <c:v>0.94000000000000061</c:v>
                </c:pt>
                <c:pt idx="1">
                  <c:v>6.0000000000000032E-2</c:v>
                </c:pt>
              </c:numCache>
            </c:numRef>
          </c:val>
        </c:ser>
        <c:ser>
          <c:idx val="1"/>
          <c:order val="1"/>
          <c:tx>
            <c:strRef>
              <c:f>Arkusz3!$A$9</c:f>
              <c:strCache>
                <c:ptCount val="1"/>
                <c:pt idx="0">
                  <c:v>Szkoła podstawowa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8.3333333333333367E-3"/>
                  <c:y val="-2.314814814814814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Arkusz3!$B$7:$D$7</c:f>
              <c:strCache>
                <c:ptCount val="3"/>
                <c:pt idx="0">
                  <c:v>Dobrze </c:v>
                </c:pt>
                <c:pt idx="1">
                  <c:v>Średnio </c:v>
                </c:pt>
                <c:pt idx="2">
                  <c:v>Źle</c:v>
                </c:pt>
              </c:strCache>
            </c:strRef>
          </c:cat>
          <c:val>
            <c:numRef>
              <c:f>Arkusz3!$B$9:$D$9</c:f>
              <c:numCache>
                <c:formatCode>0%</c:formatCode>
                <c:ptCount val="3"/>
                <c:pt idx="0">
                  <c:v>0.97000000000000064</c:v>
                </c:pt>
                <c:pt idx="1">
                  <c:v>3.0000000000000002E-2</c:v>
                </c:pt>
              </c:numCache>
            </c:numRef>
          </c:val>
        </c:ser>
        <c:ser>
          <c:idx val="2"/>
          <c:order val="2"/>
          <c:tx>
            <c:strRef>
              <c:f>Arkusz3!$A$10</c:f>
              <c:strCache>
                <c:ptCount val="1"/>
                <c:pt idx="0">
                  <c:v>Gimnazjum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1.9444444444444445E-2"/>
                  <c:y val="-1.851851851851855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</c:dLbls>
          <c:cat>
            <c:strRef>
              <c:f>Arkusz3!$B$7:$D$7</c:f>
              <c:strCache>
                <c:ptCount val="3"/>
                <c:pt idx="0">
                  <c:v>Dobrze </c:v>
                </c:pt>
                <c:pt idx="1">
                  <c:v>Średnio </c:v>
                </c:pt>
                <c:pt idx="2">
                  <c:v>Źle</c:v>
                </c:pt>
              </c:strCache>
            </c:strRef>
          </c:cat>
          <c:val>
            <c:numRef>
              <c:f>Arkusz3!$B$10:$D$10</c:f>
              <c:numCache>
                <c:formatCode>0%</c:formatCode>
                <c:ptCount val="3"/>
                <c:pt idx="0">
                  <c:v>0.92</c:v>
                </c:pt>
                <c:pt idx="1">
                  <c:v>8.0000000000000043E-2</c:v>
                </c:pt>
              </c:numCache>
            </c:numRef>
          </c:val>
        </c:ser>
        <c:dLbls>
          <c:showVal val="1"/>
        </c:dLbls>
        <c:shape val="box"/>
        <c:axId val="67369984"/>
        <c:axId val="71652096"/>
        <c:axId val="0"/>
      </c:bar3DChart>
      <c:catAx>
        <c:axId val="673699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71652096"/>
        <c:crosses val="autoZero"/>
        <c:auto val="1"/>
        <c:lblAlgn val="ctr"/>
        <c:lblOffset val="100"/>
      </c:catAx>
      <c:valAx>
        <c:axId val="71652096"/>
        <c:scaling>
          <c:orientation val="minMax"/>
        </c:scaling>
        <c:delete val="1"/>
        <c:axPos val="l"/>
        <c:numFmt formatCode="0%" sourceLinked="1"/>
        <c:tickLblPos val="none"/>
        <c:crossAx val="6736998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000"/>
          </a:pPr>
          <a:endParaRPr lang="pl-PL"/>
        </a:p>
      </c:txPr>
    </c:legend>
    <c:plotVisOnly val="1"/>
    <c:dispBlanksAs val="gap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7128-931C-43C4-B051-A669013B7F7D}" type="datetimeFigureOut">
              <a:rPr lang="pl-PL" smtClean="0"/>
              <a:pPr/>
              <a:t>2014-06-26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3F39-310F-4995-A909-52CCE94357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7128-931C-43C4-B051-A669013B7F7D}" type="datetimeFigureOut">
              <a:rPr lang="pl-PL" smtClean="0"/>
              <a:pPr/>
              <a:t>2014-06-26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3F39-310F-4995-A909-52CCE94357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7128-931C-43C4-B051-A669013B7F7D}" type="datetimeFigureOut">
              <a:rPr lang="pl-PL" smtClean="0"/>
              <a:pPr/>
              <a:t>2014-06-26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3F39-310F-4995-A909-52CCE94357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7128-931C-43C4-B051-A669013B7F7D}" type="datetimeFigureOut">
              <a:rPr lang="pl-PL" smtClean="0"/>
              <a:pPr/>
              <a:t>2014-06-26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3F39-310F-4995-A909-52CCE94357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7128-931C-43C4-B051-A669013B7F7D}" type="datetimeFigureOut">
              <a:rPr lang="pl-PL" smtClean="0"/>
              <a:pPr/>
              <a:t>2014-06-26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3F39-310F-4995-A909-52CCE94357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7128-931C-43C4-B051-A669013B7F7D}" type="datetimeFigureOut">
              <a:rPr lang="pl-PL" smtClean="0"/>
              <a:pPr/>
              <a:t>2014-06-26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3F39-310F-4995-A909-52CCE94357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7128-931C-43C4-B051-A669013B7F7D}" type="datetimeFigureOut">
              <a:rPr lang="pl-PL" smtClean="0"/>
              <a:pPr/>
              <a:t>2014-06-26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3F39-310F-4995-A909-52CCE94357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7128-931C-43C4-B051-A669013B7F7D}" type="datetimeFigureOut">
              <a:rPr lang="pl-PL" smtClean="0"/>
              <a:pPr/>
              <a:t>2014-06-26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3F39-310F-4995-A909-52CCE94357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7128-931C-43C4-B051-A669013B7F7D}" type="datetimeFigureOut">
              <a:rPr lang="pl-PL" smtClean="0"/>
              <a:pPr/>
              <a:t>2014-06-26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3F39-310F-4995-A909-52CCE94357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7128-931C-43C4-B051-A669013B7F7D}" type="datetimeFigureOut">
              <a:rPr lang="pl-PL" smtClean="0"/>
              <a:pPr/>
              <a:t>2014-06-26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3F39-310F-4995-A909-52CCE94357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7128-931C-43C4-B051-A669013B7F7D}" type="datetimeFigureOut">
              <a:rPr lang="pl-PL" smtClean="0"/>
              <a:pPr/>
              <a:t>2014-06-26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3F39-310F-4995-A909-52CCE94357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77128-931C-43C4-B051-A669013B7F7D}" type="datetimeFigureOut">
              <a:rPr lang="pl-PL" smtClean="0"/>
              <a:pPr/>
              <a:t>2014-06-26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D3F39-310F-4995-A909-52CCE943579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785949"/>
          </a:xfrm>
        </p:spPr>
        <p:txBody>
          <a:bodyPr>
            <a:normAutofit/>
          </a:bodyPr>
          <a:lstStyle/>
          <a:p>
            <a:r>
              <a:rPr lang="pl-PL" sz="2000" b="1" dirty="0" smtClean="0"/>
              <a:t>Ewaluacja wewnętrzna przeprowadzona w Zespole Szkół </a:t>
            </a:r>
            <a:br>
              <a:rPr lang="pl-PL" sz="2000" b="1" dirty="0" smtClean="0"/>
            </a:br>
            <a:r>
              <a:rPr lang="pl-PL" sz="2000" b="1" dirty="0" smtClean="0"/>
              <a:t>w roku szkolnym 2013/2014</a:t>
            </a:r>
            <a:endParaRPr lang="pl-PL" sz="2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500306"/>
            <a:ext cx="6400800" cy="3138494"/>
          </a:xfrm>
        </p:spPr>
        <p:txBody>
          <a:bodyPr>
            <a:normAutofit fontScale="92500" lnSpcReduction="10000"/>
          </a:bodyPr>
          <a:lstStyle/>
          <a:p>
            <a:r>
              <a:rPr lang="pl-PL" sz="2000" dirty="0" smtClean="0">
                <a:solidFill>
                  <a:schemeClr val="tx1"/>
                </a:solidFill>
              </a:rPr>
              <a:t>  </a:t>
            </a:r>
            <a:r>
              <a:rPr lang="pl-PL" sz="2000" b="1" dirty="0" smtClean="0">
                <a:solidFill>
                  <a:schemeClr val="tx1"/>
                </a:solidFill>
              </a:rPr>
              <a:t>Przedmiot </a:t>
            </a:r>
            <a:r>
              <a:rPr lang="pl-PL" sz="2000" b="1" dirty="0">
                <a:solidFill>
                  <a:schemeClr val="tx1"/>
                </a:solidFill>
              </a:rPr>
              <a:t>ewaluacji</a:t>
            </a:r>
            <a:r>
              <a:rPr lang="pl-PL" sz="2000" dirty="0">
                <a:solidFill>
                  <a:schemeClr val="tx1"/>
                </a:solidFill>
              </a:rPr>
              <a:t> </a:t>
            </a:r>
          </a:p>
          <a:p>
            <a:r>
              <a:rPr lang="pl-PL" sz="2000" b="1" dirty="0">
                <a:solidFill>
                  <a:schemeClr val="tx1"/>
                </a:solidFill>
              </a:rPr>
              <a:t>  obszar </a:t>
            </a:r>
            <a:r>
              <a:rPr lang="pl-PL" sz="2000" b="1" dirty="0" smtClean="0">
                <a:solidFill>
                  <a:schemeClr val="tx1"/>
                </a:solidFill>
              </a:rPr>
              <a:t>III</a:t>
            </a:r>
          </a:p>
          <a:p>
            <a:endParaRPr lang="pl-PL" sz="2000" b="1" dirty="0" smtClean="0">
              <a:solidFill>
                <a:schemeClr val="tx1"/>
              </a:solidFill>
            </a:endParaRPr>
          </a:p>
          <a:p>
            <a:r>
              <a:rPr lang="pl-PL" sz="2000" b="1" dirty="0" smtClean="0">
                <a:solidFill>
                  <a:schemeClr val="tx1"/>
                </a:solidFill>
              </a:rPr>
              <a:t>Funkcjonowanie szkoły w środowisku lokalnym</a:t>
            </a:r>
            <a:endParaRPr lang="pl-PL" sz="2000" b="1" dirty="0">
              <a:solidFill>
                <a:schemeClr val="tx1"/>
              </a:solidFill>
            </a:endParaRPr>
          </a:p>
          <a:p>
            <a:r>
              <a:rPr lang="pl-PL" sz="2000" b="1" dirty="0" smtClean="0">
                <a:solidFill>
                  <a:schemeClr val="tx1"/>
                </a:solidFill>
              </a:rPr>
              <a:t> </a:t>
            </a:r>
            <a:endParaRPr lang="pl-PL" sz="2000" dirty="0" smtClean="0"/>
          </a:p>
          <a:p>
            <a:endParaRPr lang="pl-PL" sz="2000" dirty="0" smtClean="0">
              <a:solidFill>
                <a:schemeClr val="tx1"/>
              </a:solidFill>
            </a:endParaRPr>
          </a:p>
          <a:p>
            <a:r>
              <a:rPr lang="pl-PL" sz="2000" b="1" dirty="0" smtClean="0">
                <a:solidFill>
                  <a:schemeClr val="tx1"/>
                </a:solidFill>
              </a:rPr>
              <a:t>Wymaganie </a:t>
            </a:r>
            <a:r>
              <a:rPr lang="pl-PL" sz="2000" b="1" dirty="0">
                <a:solidFill>
                  <a:schemeClr val="tx1"/>
                </a:solidFill>
              </a:rPr>
              <a:t>1.1. </a:t>
            </a:r>
            <a:endParaRPr lang="pl-PL" sz="2000" dirty="0">
              <a:solidFill>
                <a:schemeClr val="tx1"/>
              </a:solidFill>
            </a:endParaRPr>
          </a:p>
          <a:p>
            <a:r>
              <a:rPr lang="pl-PL" sz="2000" dirty="0" smtClean="0">
                <a:solidFill>
                  <a:schemeClr val="tx1"/>
                </a:solidFill>
              </a:rPr>
              <a:t> Rodzice są partnerami szkoły</a:t>
            </a:r>
            <a:endParaRPr lang="pl-PL" sz="2000" dirty="0"/>
          </a:p>
          <a:p>
            <a:r>
              <a:rPr lang="pl-PL" sz="2000" dirty="0" smtClean="0"/>
              <a:t> </a:t>
            </a:r>
            <a:endParaRPr lang="pl-PL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pl-PL" sz="2800" b="1" dirty="0" smtClean="0"/>
              <a:t>Czy działają w szkole organy przedstawicielstwa rodziców</a:t>
            </a:r>
            <a:r>
              <a:rPr lang="pl-PL" sz="2800" dirty="0" smtClean="0"/>
              <a:t>?</a:t>
            </a:r>
            <a:br>
              <a:rPr lang="pl-PL" sz="2800" dirty="0" smtClean="0"/>
            </a:br>
            <a:r>
              <a:rPr lang="pl-PL" sz="2800" dirty="0" smtClean="0"/>
              <a:t> </a:t>
            </a:r>
            <a:br>
              <a:rPr lang="pl-PL" sz="2800" dirty="0" smtClean="0"/>
            </a:br>
            <a:r>
              <a:rPr lang="pl-PL" sz="2700" b="1" dirty="0" smtClean="0"/>
              <a:t>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Czy działają w szkole organy przedstawicielstwa rodziców?</a:t>
            </a:r>
            <a:endParaRPr lang="pl-PL" sz="24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Czy działają w szkole organy przedstawicielstwa rodziców?</a:t>
            </a:r>
            <a:endParaRPr lang="pl-PL" sz="24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95536" y="184482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Jak </a:t>
            </a:r>
            <a:r>
              <a:rPr lang="pl-PL" sz="2400" b="1" dirty="0" err="1" smtClean="0"/>
              <a:t>rodzice</a:t>
            </a:r>
            <a:r>
              <a:rPr lang="pl-PL" sz="2400" b="1" dirty="0" smtClean="0"/>
              <a:t> oceniają swoją współpracę ze szkołą?</a:t>
            </a:r>
            <a:endParaRPr lang="pl-PL" sz="24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Jak </a:t>
            </a:r>
            <a:r>
              <a:rPr lang="pl-PL" sz="2400" b="1" dirty="0" err="1" smtClean="0"/>
              <a:t>rodzice</a:t>
            </a:r>
            <a:r>
              <a:rPr lang="pl-PL" sz="2400" b="1" dirty="0" smtClean="0"/>
              <a:t> oceniają współpracę z wychowawcą?</a:t>
            </a:r>
            <a:endParaRPr lang="pl-PL" sz="24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2060848"/>
          <a:ext cx="8229600" cy="406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Jak </a:t>
            </a:r>
            <a:r>
              <a:rPr lang="pl-PL" sz="2400" b="1" dirty="0" err="1" smtClean="0"/>
              <a:t>rodzice</a:t>
            </a:r>
            <a:r>
              <a:rPr lang="pl-PL" sz="2400" b="1" dirty="0" smtClean="0"/>
              <a:t> oceniają współpracę z nauczycielami ?</a:t>
            </a:r>
            <a:endParaRPr lang="pl-PL" sz="24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5257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1512168"/>
                <a:gridCol w="1440160"/>
                <a:gridCol w="1244824"/>
              </a:tblGrid>
              <a:tr h="807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 Odpowiedzi 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Edukacja wczesnoszkolna</a:t>
                      </a:r>
                      <a:endParaRPr lang="pl-PL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Times New Roman"/>
                          <a:ea typeface="Times New Roman"/>
                          <a:cs typeface="Times New Roman"/>
                        </a:rPr>
                        <a:t>Szkoła podstawowa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Times New Roman"/>
                          <a:ea typeface="Times New Roman"/>
                          <a:cs typeface="Times New Roman"/>
                        </a:rPr>
                        <a:t>Gimnazjum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1112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Jestem zadowolony z kontaktów </a:t>
                      </a:r>
                      <a:r>
                        <a:rPr lang="pl-PL" sz="2000" dirty="0" smtClean="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2000" dirty="0" smtClean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pl-PL" sz="2000" dirty="0" smtClean="0">
                          <a:latin typeface="Times New Roman"/>
                          <a:ea typeface="Calibri"/>
                          <a:cs typeface="Times New Roman"/>
                        </a:rPr>
                        <a:t>z </a:t>
                      </a: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większością nauczycieli, ponieważ są obiektywni w ocenie mego dziecka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37%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80%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78%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1483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Staram się unikać kontaktów </a:t>
                      </a:r>
                      <a:r>
                        <a:rPr lang="pl-PL" sz="2000" dirty="0" smtClean="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2000" dirty="0" smtClean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pl-PL" sz="2000" dirty="0" smtClean="0">
                          <a:latin typeface="Times New Roman"/>
                          <a:ea typeface="Calibri"/>
                          <a:cs typeface="Times New Roman"/>
                        </a:rPr>
                        <a:t>z </a:t>
                      </a: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nauczycielami, ponieważ przekazywane przez nich informacje o moim dziecku są zbyt ogólnikowe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4%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5%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6%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1854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W kontaktach z nauczycielami odnoszę wrażenie, że koncentrują się głównie </a:t>
                      </a:r>
                      <a:r>
                        <a:rPr lang="pl-PL" sz="2000" dirty="0" smtClean="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2000" dirty="0" smtClean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pl-PL" sz="2000" dirty="0" smtClean="0">
                          <a:latin typeface="Times New Roman"/>
                          <a:ea typeface="Calibri"/>
                          <a:cs typeface="Times New Roman"/>
                        </a:rPr>
                        <a:t>na </a:t>
                      </a: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negatywnych stronach mego dziecka, pomijając pozytywne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15%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6%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6%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Jak nauczycielom układają się kontakty z rodzicami?</a:t>
            </a:r>
            <a:endParaRPr lang="pl-PL" sz="24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46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0784"/>
                <a:gridCol w="1512168"/>
                <a:gridCol w="1512168"/>
                <a:gridCol w="1234480"/>
              </a:tblGrid>
              <a:tr h="1170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Odpowiedzi 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Edukacja wczesnoszkolna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Times New Roman"/>
                          <a:ea typeface="Times New Roman"/>
                          <a:cs typeface="Times New Roman"/>
                        </a:rPr>
                        <a:t>Szkoła podstawowa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highlight>
                            <a:srgbClr val="FF00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Gimnazjum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1170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Jestem zadowolony z kontaktów</a:t>
                      </a:r>
                      <a:b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 z rodzicami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pl-PL" sz="2000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88%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pl-PL" sz="2000" dirty="0"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48%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1170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pl-PL" sz="2000">
                          <a:latin typeface="Times New Roman"/>
                          <a:ea typeface="Calibri"/>
                          <a:cs typeface="Times New Roman"/>
                        </a:rPr>
                        <a:t>Staram się unikać kontaktów</a:t>
                      </a:r>
                      <a:br>
                        <a:rPr lang="pl-PL" sz="200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pl-PL" sz="2000">
                          <a:latin typeface="Times New Roman"/>
                          <a:ea typeface="Calibri"/>
                          <a:cs typeface="Times New Roman"/>
                        </a:rPr>
                        <a:t> z rodzicami</a:t>
                      </a:r>
                      <a:endParaRPr lang="pl-PL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endParaRPr lang="pl-PL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8%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endParaRPr lang="pl-PL" sz="2000" dirty="0">
                        <a:highlight>
                          <a:srgbClr val="FF0000"/>
                        </a:highligh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1170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pl-PL" sz="2000">
                          <a:latin typeface="Times New Roman"/>
                          <a:ea typeface="Calibri"/>
                          <a:cs typeface="Times New Roman"/>
                        </a:rPr>
                        <a:t>Nie jestem zadowolony z kontaktów </a:t>
                      </a:r>
                      <a:br>
                        <a:rPr lang="pl-PL" sz="200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pl-PL" sz="2000">
                          <a:latin typeface="Times New Roman"/>
                          <a:ea typeface="Calibri"/>
                          <a:cs typeface="Times New Roman"/>
                        </a:rPr>
                        <a:t>z rodzicami</a:t>
                      </a:r>
                      <a:endParaRPr lang="pl-PL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endParaRPr lang="pl-PL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4%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pl-PL" sz="2000" dirty="0"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52%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Formy kontaktów preferowane przez rodziców</a:t>
            </a:r>
            <a:endParaRPr lang="pl-PL" sz="24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268759"/>
          <a:ext cx="8229600" cy="551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15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Formy 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Edukacja wczesnoszkolna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Times New Roman"/>
                          <a:cs typeface="Times New Roman"/>
                        </a:rPr>
                        <a:t>Szkoła podstawowa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highlight>
                            <a:srgbClr val="FF00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Gimnazjum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597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Zebrania ogólne 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85%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77%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91%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815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Times New Roman"/>
                          <a:ea typeface="Calibri"/>
                          <a:cs typeface="Times New Roman"/>
                        </a:rPr>
                        <a:t>Spotkania indywidualne </a:t>
                      </a:r>
                      <a:endParaRPr lang="pl-PL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41%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60%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26%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1237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Konsultacje </a:t>
                      </a:r>
                      <a:r>
                        <a:rPr lang="pl-PL" sz="2000" dirty="0" smtClean="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2000" dirty="0" smtClean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pl-PL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w ustalonym dniu tygodnia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11%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30%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3%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815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Times New Roman"/>
                          <a:ea typeface="Calibri"/>
                          <a:cs typeface="Times New Roman"/>
                        </a:rPr>
                        <a:t>Informacje telefoniczne</a:t>
                      </a:r>
                      <a:endParaRPr lang="pl-PL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10%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1%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8%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1237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Informacje </a:t>
                      </a:r>
                      <a:r>
                        <a:rPr lang="pl-PL" sz="2000" dirty="0" smtClean="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2000" dirty="0" smtClean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pl-PL" sz="2000" dirty="0" smtClean="0">
                          <a:latin typeface="Times New Roman"/>
                          <a:ea typeface="Calibri"/>
                          <a:cs typeface="Times New Roman"/>
                        </a:rPr>
                        <a:t>z </a:t>
                      </a: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dziennika elektronicznego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48%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26%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67%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Ocena organizacji zebrań przez rodziców</a:t>
            </a:r>
            <a:endParaRPr lang="pl-PL" sz="24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4786"/>
          <a:ext cx="8229600" cy="4449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728"/>
                <a:gridCol w="2016224"/>
                <a:gridCol w="1512168"/>
                <a:gridCol w="1234480"/>
              </a:tblGrid>
              <a:tr h="751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Ocena  zebrań 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Edukacja wczesnoszkolna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Times New Roman"/>
                          <a:ea typeface="Times New Roman"/>
                          <a:cs typeface="Times New Roman"/>
                        </a:rPr>
                        <a:t>Szkoła podstawowa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highlight>
                            <a:srgbClr val="FF00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Gimnazjum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720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Są dobrze przygotowane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85%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77%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83%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751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Odbywają się w przyjaznej atmosferze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70%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60%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64%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751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Każde zebranie ma jasno określony cel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45%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30%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37%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720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Times New Roman"/>
                          <a:ea typeface="Calibri"/>
                          <a:cs typeface="Times New Roman"/>
                        </a:rPr>
                        <a:t>Zebrania są stratą czasu</a:t>
                      </a:r>
                      <a:endParaRPr lang="pl-PL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highlight>
                          <a:srgbClr val="FFFF00"/>
                        </a:highligh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1%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highlight>
                          <a:srgbClr val="FF0000"/>
                        </a:highligh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751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Times New Roman"/>
                          <a:ea typeface="Calibri"/>
                          <a:cs typeface="Times New Roman"/>
                        </a:rPr>
                        <a:t>Podczas zebrań uzyskuje się wiele informacji  szkole</a:t>
                      </a:r>
                      <a:endParaRPr lang="pl-PL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32%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26%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26%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Czy nauczyciele planują przebieg zebrania z rodzicami?</a:t>
            </a:r>
            <a:endParaRPr lang="pl-PL" sz="24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</a:t>
            </a:r>
            <a:r>
              <a:rPr lang="pl-PL" b="1" dirty="0" smtClean="0"/>
              <a:t>ele ewaluacji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/>
          </a:p>
          <a:p>
            <a:pPr lvl="0"/>
            <a:r>
              <a:rPr lang="pl-PL" dirty="0" smtClean="0"/>
              <a:t>Pozyskanie informacji użytecznych dla pracy nad zwiększeniem uczestnictwa rodziców </a:t>
            </a:r>
            <a:br>
              <a:rPr lang="pl-PL" dirty="0" smtClean="0"/>
            </a:br>
            <a:r>
              <a:rPr lang="pl-PL" dirty="0" smtClean="0"/>
              <a:t>w życiu szkoły.</a:t>
            </a:r>
          </a:p>
          <a:p>
            <a:pPr lvl="0"/>
            <a:r>
              <a:rPr lang="pl-PL" dirty="0" smtClean="0"/>
              <a:t>Opracowanie planu działań realizowanych na terenie szkoły we współpracy z rodzicami.</a:t>
            </a:r>
            <a:endParaRPr lang="pl-PL" dirty="0"/>
          </a:p>
          <a:p>
            <a:pPr>
              <a:buNone/>
            </a:pPr>
            <a:r>
              <a:rPr lang="pl-PL" dirty="0"/>
              <a:t> </a:t>
            </a: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Czy </a:t>
            </a:r>
            <a:r>
              <a:rPr lang="pl-PL" sz="2400" b="1" dirty="0" err="1" smtClean="0"/>
              <a:t>rodzice</a:t>
            </a:r>
            <a:r>
              <a:rPr lang="pl-PL" sz="2400" b="1" dirty="0" smtClean="0"/>
              <a:t>  korzystają ze spotkań indywidualnych?</a:t>
            </a:r>
            <a:endParaRPr lang="pl-PL" sz="24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700" b="1" dirty="0" smtClean="0"/>
              <a:t>Jak przebiega indywidualne spotkanie Pana(i) z rodzicami?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3906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8656"/>
                <a:gridCol w="1944216"/>
                <a:gridCol w="1944216"/>
                <a:gridCol w="1522512"/>
              </a:tblGrid>
              <a:tr h="7324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Edukacja wczesnoszkolna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Times New Roman"/>
                          <a:ea typeface="Times New Roman"/>
                          <a:cs typeface="Times New Roman"/>
                        </a:rPr>
                        <a:t>Szkoła podstawowa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highlight>
                            <a:srgbClr val="FF00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Gimnazjum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1175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Przekazuję informacje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pl-PL" sz="2400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25%</a:t>
                      </a:r>
                      <a:endParaRPr lang="pl-PL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pl-PL" sz="2400" dirty="0">
                          <a:latin typeface="Times New Roman"/>
                          <a:ea typeface="Calibri"/>
                          <a:cs typeface="Times New Roman"/>
                        </a:rPr>
                        <a:t>44%</a:t>
                      </a:r>
                      <a:endParaRPr lang="pl-PL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pl-PL" sz="2400" dirty="0"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33%</a:t>
                      </a:r>
                      <a:endParaRPr lang="pl-PL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1999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Rozmawiam z </a:t>
                      </a:r>
                      <a:r>
                        <a:rPr lang="pl-PL" sz="2000" dirty="0" smtClean="0">
                          <a:latin typeface="Times New Roman"/>
                          <a:ea typeface="Calibri"/>
                          <a:cs typeface="Times New Roman"/>
                        </a:rPr>
                        <a:t>rodzicem</a:t>
                      </a:r>
                      <a:br>
                        <a:rPr lang="pl-PL" sz="2000" dirty="0" smtClean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pl-PL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i ewentualnie opracowujemy plan oddziaływań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pl-PL" sz="2400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83%</a:t>
                      </a:r>
                      <a:endParaRPr lang="pl-PL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pl-PL" sz="2400" dirty="0">
                          <a:latin typeface="Times New Roman"/>
                          <a:ea typeface="Calibri"/>
                          <a:cs typeface="Times New Roman"/>
                        </a:rPr>
                        <a:t>8%</a:t>
                      </a:r>
                      <a:endParaRPr lang="pl-PL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pl-PL" sz="2400" dirty="0">
                          <a:highlight>
                            <a:srgbClr val="FF00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95%</a:t>
                      </a:r>
                      <a:endParaRPr lang="pl-PL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pl-PL" sz="2700" b="1" dirty="0" smtClean="0"/>
              <a:t>Czy nauczyciele pytają Pana/Panią w jaki sposób chciałby Pan(i) uczestniczyć w życiu szkoły?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700808"/>
          <a:ext cx="8229600" cy="4425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O czym </a:t>
            </a:r>
            <a:r>
              <a:rPr lang="pl-PL" sz="2400" b="1" dirty="0" err="1" smtClean="0"/>
              <a:t>rodzice</a:t>
            </a:r>
            <a:r>
              <a:rPr lang="pl-PL" sz="2400" b="1" dirty="0" smtClean="0"/>
              <a:t> chcieliby współdecydować w szkole?</a:t>
            </a:r>
            <a:endParaRPr lang="pl-PL" sz="24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124743"/>
          <a:ext cx="8229600" cy="4976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736"/>
                <a:gridCol w="1728192"/>
                <a:gridCol w="1440160"/>
                <a:gridCol w="1522512"/>
              </a:tblGrid>
              <a:tr h="648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Obszary działań szkoły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Edukacja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wczesnoszkolna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Times New Roman"/>
                          <a:ea typeface="Calibri"/>
                          <a:cs typeface="Times New Roman"/>
                        </a:rPr>
                        <a:t>Szkoła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Times New Roman"/>
                          <a:ea typeface="Calibri"/>
                          <a:cs typeface="Times New Roman"/>
                        </a:rPr>
                        <a:t>podstawowa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Times New Roman"/>
                          <a:ea typeface="Calibri"/>
                          <a:cs typeface="Times New Roman"/>
                        </a:rPr>
                        <a:t>gimnazjum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722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Budżet i główne wydatki szkoły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pl-PL" sz="2000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20%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11%</a:t>
                      </a:r>
                      <a:b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</a:b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10%</a:t>
                      </a:r>
                      <a:b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</a:b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722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pl-PL" sz="2000">
                          <a:latin typeface="Times New Roman"/>
                          <a:ea typeface="Calibri"/>
                          <a:cs typeface="Times New Roman"/>
                        </a:rPr>
                        <a:t>Rodzaje zajęć pozalekcyjnych</a:t>
                      </a:r>
                      <a:endParaRPr lang="pl-PL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pl-PL" sz="2000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69%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66%</a:t>
                      </a:r>
                      <a:b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</a:b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60%</a:t>
                      </a:r>
                      <a:b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</a:b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720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pl-PL" sz="2000">
                          <a:latin typeface="Times New Roman"/>
                          <a:ea typeface="Calibri"/>
                          <a:cs typeface="Times New Roman"/>
                        </a:rPr>
                        <a:t>Programy i metody wychowawcze</a:t>
                      </a:r>
                      <a:endParaRPr lang="pl-PL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pl-PL" sz="2000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42%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35%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41%</a:t>
                      </a: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720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System pomocy dzieciom </a:t>
                      </a:r>
                      <a:r>
                        <a:rPr lang="pl-PL" sz="2000" dirty="0" smtClean="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2000" dirty="0" smtClean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pl-PL" sz="2000" dirty="0" smtClean="0">
                          <a:latin typeface="Times New Roman"/>
                          <a:ea typeface="Calibri"/>
                          <a:cs typeface="Times New Roman"/>
                        </a:rPr>
                        <a:t>w </a:t>
                      </a: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trudnej sytuacji losowej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pl-PL" sz="2000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38%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21%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28%</a:t>
                      </a: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720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pl-PL" sz="2000" dirty="0">
                          <a:latin typeface="Times New Roman"/>
                          <a:ea typeface="Calibri"/>
                          <a:cs typeface="Times New Roman"/>
                        </a:rPr>
                        <a:t>Zajęcia wyrównawcze dla dzieci z trudnościami w nauce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pl-PL" sz="2000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40%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41%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38%</a:t>
                      </a: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722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pl-PL" sz="2000">
                          <a:latin typeface="Times New Roman"/>
                          <a:ea typeface="Calibri"/>
                          <a:cs typeface="Times New Roman"/>
                        </a:rPr>
                        <a:t>Wycieczki i uroczystości szkolne</a:t>
                      </a:r>
                      <a:endParaRPr lang="pl-PL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pl-PL" sz="2000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57%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57%</a:t>
                      </a:r>
                      <a:b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</a:b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50%</a:t>
                      </a:r>
                      <a:b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</a:b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Zaangażowanie rodziców w pracę szkoły w ocenie nauczycieli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2060848"/>
          <a:ext cx="8229600" cy="406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Wnioski </a:t>
            </a:r>
            <a:br>
              <a:rPr lang="pl-PL" sz="2400" b="1" dirty="0" smtClean="0"/>
            </a:br>
            <a:r>
              <a:rPr lang="pl-PL" sz="3200" b="1" dirty="0" smtClean="0">
                <a:solidFill>
                  <a:srgbClr val="00B050"/>
                </a:solidFill>
              </a:rPr>
              <a:t>mocne strony </a:t>
            </a:r>
            <a:endParaRPr lang="pl-PL" sz="3200" b="1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785395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Rodzice   na trzech poziomach  „zdecydowanie” chcą uczestniczyć w życiu szkoły</a:t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i są zadowoleni ze współpracy z naszą szkołą. </a:t>
            </a:r>
          </a:p>
          <a:p>
            <a:pPr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 Nauczyciele i w mniejszym stopniu uczniowie ( jeszcze mniejszym gimnazjaliści) również dostrzegają dużą potrzebę współuczestniczenia rodziców w działaniach szkoły.  </a:t>
            </a:r>
          </a:p>
          <a:p>
            <a:pPr lvl="0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Zarówno </a:t>
            </a:r>
            <a:r>
              <a:rPr lang="pl-PL" sz="1800" dirty="0" err="1" smtClean="0">
                <a:latin typeface="Times New Roman" pitchFamily="18" charset="0"/>
                <a:cs typeface="Times New Roman" pitchFamily="18" charset="0"/>
              </a:rPr>
              <a:t>rodzice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, jak i nauczyciele, mają świadomość istnienia organów przedstawicielstwa rodziców w szkole.</a:t>
            </a:r>
          </a:p>
          <a:p>
            <a:pPr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 Rodzice raczej dobrze oceniają swą współpracę ze szkołą, wychowawcą, są też zadowoleni z kontaktów z większością nauczycieli.</a:t>
            </a:r>
          </a:p>
          <a:p>
            <a:pPr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 Nauczyciele edukacji wczesnoszkolnej i szkoły podstawowej wyrażają zadowolenie </a:t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ze swej współpracy z rodzicami.</a:t>
            </a:r>
          </a:p>
          <a:p>
            <a:pPr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 Rodzice najchętniej uczestniczą w zebraniach ogólnych.  </a:t>
            </a:r>
          </a:p>
          <a:p>
            <a:pPr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5721499"/>
          </a:xfrm>
        </p:spPr>
        <p:txBody>
          <a:bodyPr>
            <a:noAutofit/>
          </a:bodyPr>
          <a:lstStyle/>
          <a:p>
            <a:pPr lvl="0"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 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Częstotliwość  spotkań ogólnych jest,  według  rodziców  oraz nauczycieli </a:t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na wszystkich poziomach nauczania, wystarczająca. </a:t>
            </a:r>
          </a:p>
          <a:p>
            <a:pPr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Podczas spotkań ogólnych rodzicom najczęściej przekazywane są informacje </a:t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o dziecku   i zespole klasowym. W klasach edukacji wczesnoszkolnej oraz szkoły podstawowej   </a:t>
            </a:r>
            <a:r>
              <a:rPr lang="pl-PL" sz="1800" dirty="0" err="1" smtClean="0">
                <a:latin typeface="Times New Roman" pitchFamily="18" charset="0"/>
                <a:cs typeface="Times New Roman" pitchFamily="18" charset="0"/>
              </a:rPr>
              <a:t>rodzice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otrzymują też porady wychowawcze i edukacyjne.</a:t>
            </a:r>
          </a:p>
          <a:p>
            <a:pPr lvl="0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Ocena organizacji spotkań ogólnych jest dobra, </a:t>
            </a:r>
            <a:r>
              <a:rPr lang="pl-PL" sz="1800" dirty="0" err="1" smtClean="0">
                <a:latin typeface="Times New Roman" pitchFamily="18" charset="0"/>
                <a:cs typeface="Times New Roman" pitchFamily="18" charset="0"/>
              </a:rPr>
              <a:t>rodzice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doceniają w nich głównie dobre przygotowanie i przyjazną atmosferę.</a:t>
            </a:r>
          </a:p>
          <a:p>
            <a:pPr lvl="0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Nauczyciele planują zebrania ogólne.</a:t>
            </a:r>
          </a:p>
          <a:p>
            <a:pPr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Rodzice potwierdzili swoje uczestnictwo w spotkaniach indywidualnych. Najczęściej kontaktują się z wychowawcą klasy, a w klasach starszych również z nauczycielem przedmiotu.</a:t>
            </a:r>
          </a:p>
          <a:p>
            <a:pPr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 </a:t>
            </a:r>
          </a:p>
          <a:p>
            <a:pPr lvl="0">
              <a:buNone/>
            </a:pPr>
            <a:endParaRPr lang="pl-PL" sz="1800" dirty="0" smtClean="0"/>
          </a:p>
          <a:p>
            <a:pPr lvl="0">
              <a:buNone/>
            </a:pPr>
            <a:r>
              <a:rPr lang="pl-PL" sz="1800" dirty="0" smtClean="0"/>
              <a:t> </a:t>
            </a:r>
          </a:p>
          <a:p>
            <a:pPr>
              <a:buNone/>
            </a:pP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 W czasie spotkań indywidualnych nauczyciele edukacji wczesnoszkolnej</a:t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i gimnazjum nie skupiają się wyłącznie na przekazywaniu informacji, starają się rozmawiać  z rodzicem i wspólnie opracowywać plan działań.</a:t>
            </a:r>
          </a:p>
          <a:p>
            <a:pPr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Nauczyciele i dyrekcja obserwują duże zaangażowanie rodziców uczniów edukacji wczesnoszkolnej i szkoły podstawowej w pracę szkoły.</a:t>
            </a:r>
          </a:p>
          <a:p>
            <a:pPr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Rodzice młodszych  uczniów starają się wspomagać nauczyciela w realizacji zadań dydaktycznych poprzez  kontrolę ich zeszytów swych dzieci, ćwiczeń, zadań domowych. </a:t>
            </a:r>
          </a:p>
          <a:p>
            <a:pPr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Rodzice wykazali, że raczej chętnie biorą udział w uroczystościach klasowych, szkolnych, pracach społecznych na rzecz szkoły, wspomagają też finansowo szkołę. </a:t>
            </a:r>
          </a:p>
          <a:p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 smtClean="0"/>
              <a:t>Rekomendacje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Wychowawcy powinni informować rodziców o zawartości podstawowych dokumentów szkolnych oraz miejscach, gdzie mogą je znaleźć (biblioteka szkolna, strona internetowa).</a:t>
            </a:r>
          </a:p>
          <a:p>
            <a:pPr>
              <a:buNone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Zmobilizować rodziców, głównie klas gimnazjalnych, do większego zaangażowania  w życie 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szkoły, 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podejmowania działań,  które mają wpływ na realizację  zadań 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dydaktycznych</a:t>
            </a:r>
          </a:p>
          <a:p>
            <a:pPr lvl="0">
              <a:buNone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i wychowawczych 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Aktywizować rodziców klas starszych do częstszej kontroli zeszytów, zadań</a:t>
            </a:r>
          </a:p>
          <a:p>
            <a:pPr>
              <a:buNone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domowych , co nie tylko wspomoże realizację zadań dydaktycznych nauczyciela, ale przede wszystkim zmobilizuje ucznia do systematycznej pracy i osiągnięcia lepszych wyników </a:t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w nauce.</a:t>
            </a:r>
          </a:p>
          <a:p>
            <a:pPr>
              <a:buNone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Należy zachęcać rodziców do częstszego kontaktowania się z nauczycielem wychowawcą lub nauczycielem  przedmiotu na zebraniach ogólnych lub indywidualnych. Wpłynie to na lepszą kontrolę  ich dzieci, a co za tym idzie, poprawę ich wyników w nauce i zachowaniu.</a:t>
            </a:r>
          </a:p>
          <a:p>
            <a:pPr>
              <a:buNone/>
            </a:pPr>
            <a:endParaRPr lang="pl-PL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Nauczyciele powinni zasięgać opinii rodziców, w jaki sposób chcieliby uczestniczyć w życiu szkoły (zbierać pomysły i propozycje). </a:t>
            </a:r>
          </a:p>
          <a:p>
            <a:pPr>
              <a:buNone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Należy uświadomić rodziców o ważności uczestnictwa w spotkaniach indywidualnych organizowanych przez szkołę, gdyż nauczyciel ma wówczas możliwość przekazania informacji o dziecku.</a:t>
            </a:r>
          </a:p>
          <a:p>
            <a:pPr>
              <a:buNone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Należałoby zrezygnować z cotygodniowych godzin do dyspozycji rodziców na rzecz korzystniejszego dla wszystkich stron rozwiązania (może comiesięczne dyżury nauczycieli).</a:t>
            </a:r>
          </a:p>
          <a:p>
            <a:pPr>
              <a:buNone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 Nauczyciele, głównie szkoły podstawowej, powinni zweryfikować formy prowadzenia zebrań ogólnych i starać się prowadzić spotkania w sposób, który uaktywni rodziców i zachęci ich</a:t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do włączania się do dyskusji, prowadzących do wypracowania konstruktywnych wniosków na nurtujące ich tematy.</a:t>
            </a:r>
          </a:p>
          <a:p>
            <a:pPr>
              <a:buNone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Wychowawcy klas gimnazjalnych powinni uświadomić swoim wychowankom,</a:t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iż w szkole istnieją organy przedstawicielstwa rodziców i na jakich zasadach działają.</a:t>
            </a:r>
          </a:p>
          <a:p>
            <a:pPr>
              <a:buNone/>
            </a:pPr>
            <a:endParaRPr lang="pl-PL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</a:t>
            </a:r>
            <a:r>
              <a:rPr lang="pl-PL" b="1" dirty="0" smtClean="0"/>
              <a:t>ytania kluczowe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pl-PL" dirty="0"/>
          </a:p>
          <a:p>
            <a:pPr lvl="0">
              <a:buNone/>
            </a:pPr>
            <a:endParaRPr lang="pl-PL" dirty="0"/>
          </a:p>
          <a:p>
            <a:pPr lvl="0"/>
            <a:r>
              <a:rPr lang="pl-PL" dirty="0" smtClean="0"/>
              <a:t>Jaki charakter miała dotychczas realizowana  współpraca?</a:t>
            </a:r>
          </a:p>
          <a:p>
            <a:pPr lvl="0"/>
            <a:r>
              <a:rPr lang="pl-PL" dirty="0" smtClean="0"/>
              <a:t>W jakich obszarach współpraca przebiegała satysfakcjonująco dla szkoły?</a:t>
            </a:r>
          </a:p>
          <a:p>
            <a:pPr lvl="0"/>
            <a:r>
              <a:rPr lang="pl-PL" dirty="0" smtClean="0"/>
              <a:t>W jakich obszarach współpraca się nie udaje?</a:t>
            </a:r>
          </a:p>
          <a:p>
            <a:pPr lvl="0"/>
            <a:r>
              <a:rPr lang="pl-PL" dirty="0" smtClean="0"/>
              <a:t>Jak nauczyciele rozpoznają potrzeby rodziców w zakresie współpracy ze szkołą?</a:t>
            </a:r>
          </a:p>
          <a:p>
            <a:pPr lvl="0"/>
            <a:r>
              <a:rPr lang="pl-PL" dirty="0" smtClean="0"/>
              <a:t>W jaki sposób nauczyciele planują współpracę z rodzicami?</a:t>
            </a:r>
          </a:p>
          <a:p>
            <a:pPr lvl="0"/>
            <a:r>
              <a:rPr lang="pl-PL" dirty="0" smtClean="0"/>
              <a:t>Jakie formy współpracy proponują nauczyciele rodzicom?</a:t>
            </a:r>
          </a:p>
          <a:p>
            <a:pPr lvl="0"/>
            <a:r>
              <a:rPr lang="pl-PL" dirty="0" smtClean="0"/>
              <a:t>Jaki jest stopień zadowolenia  i zaangażowania rodziców we współpracę ze szkołą?</a:t>
            </a:r>
          </a:p>
          <a:p>
            <a:pPr lvl="0"/>
            <a:r>
              <a:rPr lang="pl-PL" dirty="0" smtClean="0"/>
              <a:t>Na które obszary działań szkoły </a:t>
            </a:r>
            <a:r>
              <a:rPr lang="pl-PL" dirty="0" err="1" smtClean="0"/>
              <a:t>rodzice</a:t>
            </a:r>
            <a:r>
              <a:rPr lang="pl-PL" dirty="0" smtClean="0"/>
              <a:t> chcieliby mieć większy wpływ?</a:t>
            </a:r>
          </a:p>
          <a:p>
            <a:pPr lvl="0"/>
            <a:r>
              <a:rPr lang="pl-PL" dirty="0" smtClean="0"/>
              <a:t>Jak nauczyciele, dyrekcja  oceniają współpracę z rodzicami? </a:t>
            </a:r>
          </a:p>
          <a:p>
            <a:pPr lvl="0"/>
            <a:r>
              <a:rPr lang="pl-PL" dirty="0" smtClean="0"/>
              <a:t>Jakie są efekty dotychczas realizowanej współpracy – dla szkoły, dla uczniów,</a:t>
            </a:r>
            <a:br>
              <a:rPr lang="pl-PL" dirty="0" smtClean="0"/>
            </a:br>
            <a:r>
              <a:rPr lang="pl-PL" dirty="0" smtClean="0"/>
              <a:t> dla rodziców?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Uwagi rodziców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pl-PL" sz="2000" dirty="0" smtClean="0"/>
              <a:t>Prośba o poprawę warunków dzieci przebywających w świetlicy – wielkość pomieszczenia, godziny otwarcia.</a:t>
            </a:r>
          </a:p>
          <a:p>
            <a:pPr>
              <a:buAutoNum type="arabicPeriod"/>
            </a:pPr>
            <a:r>
              <a:rPr lang="pl-PL" sz="2000" dirty="0" smtClean="0"/>
              <a:t>Za mało zajęć pozalekcyjnych przedmiotowych, za dużo sportowych.</a:t>
            </a:r>
          </a:p>
          <a:p>
            <a:pPr>
              <a:buAutoNum type="arabicPeriod"/>
            </a:pPr>
            <a:r>
              <a:rPr lang="pl-PL" sz="2000" dirty="0" smtClean="0"/>
              <a:t>Zwracanie uwagi nauczycieli dyżurujących w budynku b, by dzieci nie skakały po ławkach.</a:t>
            </a:r>
          </a:p>
          <a:p>
            <a:pPr>
              <a:buAutoNum type="arabicPeriod"/>
            </a:pPr>
            <a:r>
              <a:rPr lang="pl-PL" sz="2000" dirty="0" smtClean="0"/>
              <a:t>Docenianie (przez nauczycieli organizujących różnorodne konkursy) samodzielności pracy ucznia, a nie pracy rodzica.</a:t>
            </a:r>
          </a:p>
          <a:p>
            <a:pPr>
              <a:buAutoNum type="arabicPeriod"/>
            </a:pPr>
            <a:r>
              <a:rPr lang="pl-PL" sz="2000" dirty="0" smtClean="0"/>
              <a:t>Zapewnienie bezpieczeństwa dzieci na terenie szkoły- parking przy budynku C.</a:t>
            </a:r>
          </a:p>
          <a:p>
            <a:pPr>
              <a:buAutoNum type="arabicPeriod"/>
            </a:pPr>
            <a:r>
              <a:rPr lang="pl-PL" sz="2000" dirty="0" smtClean="0"/>
              <a:t>Zapewnienie obecności nauczyciela dyżurującego przy stołówce w czasie wydawania obiadów.</a:t>
            </a:r>
          </a:p>
          <a:p>
            <a:pPr>
              <a:buAutoNum type="arabicPeriod"/>
            </a:pPr>
            <a:r>
              <a:rPr lang="pl-PL" sz="2000" dirty="0" smtClean="0"/>
              <a:t>Zwracanie uwagi , przez nauczycieli, młodzieży która demoralizuje młodsze dzieci w szkole, np. niestosownie całując się ( przed sekretariatem szkoły).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obszary badawcze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Kwestionariusze ankiety wypełniło: </a:t>
            </a:r>
          </a:p>
          <a:p>
            <a:pPr>
              <a:buNone/>
            </a:pPr>
            <a:r>
              <a:rPr lang="pl-PL" dirty="0" smtClean="0"/>
              <a:t>208 rodziców uczniów edukacji wczesnoszkolnej, </a:t>
            </a:r>
          </a:p>
          <a:p>
            <a:pPr>
              <a:buNone/>
            </a:pPr>
            <a:r>
              <a:rPr lang="pl-PL" dirty="0" smtClean="0"/>
              <a:t>144 rodziców uczniów szkoły podstawowej, </a:t>
            </a:r>
          </a:p>
          <a:p>
            <a:pPr>
              <a:buNone/>
            </a:pPr>
            <a:r>
              <a:rPr lang="pl-PL" dirty="0" smtClean="0"/>
              <a:t>201 rodziców gimnazjalistów </a:t>
            </a:r>
          </a:p>
          <a:p>
            <a:pPr>
              <a:buNone/>
            </a:pPr>
            <a:r>
              <a:rPr lang="pl-PL" dirty="0" smtClean="0"/>
              <a:t>12 nauczycieli edukacji wczesnoszkolnej, </a:t>
            </a:r>
          </a:p>
          <a:p>
            <a:pPr>
              <a:buNone/>
            </a:pPr>
            <a:r>
              <a:rPr lang="pl-PL" dirty="0" smtClean="0"/>
              <a:t>25 nauczycieli szkoły podstawowej </a:t>
            </a:r>
          </a:p>
          <a:p>
            <a:pPr>
              <a:buNone/>
            </a:pPr>
            <a:r>
              <a:rPr lang="pl-PL" dirty="0" smtClean="0"/>
              <a:t> 21 nauczycieli gimnazjum. </a:t>
            </a:r>
          </a:p>
          <a:p>
            <a:pPr>
              <a:buNone/>
            </a:pPr>
            <a:r>
              <a:rPr lang="pl-PL" dirty="0" smtClean="0"/>
              <a:t>Badaniem objęci zostali również </a:t>
            </a:r>
            <a:br>
              <a:rPr lang="pl-PL" dirty="0" smtClean="0"/>
            </a:br>
            <a:r>
              <a:rPr lang="pl-PL" dirty="0" smtClean="0"/>
              <a:t>uczniowie edukacji wczesnoszkolnej – 90 osób, </a:t>
            </a:r>
          </a:p>
          <a:p>
            <a:pPr>
              <a:buNone/>
            </a:pPr>
            <a:r>
              <a:rPr lang="pl-PL" dirty="0" smtClean="0"/>
              <a:t>     szkoły podstawowej – 211 osób,</a:t>
            </a:r>
          </a:p>
          <a:p>
            <a:pPr>
              <a:buNone/>
            </a:pPr>
            <a:r>
              <a:rPr lang="pl-PL" dirty="0" smtClean="0"/>
              <a:t>     gimnazjum – 318 osób.</a:t>
            </a:r>
          </a:p>
          <a:p>
            <a:pPr>
              <a:buNone/>
            </a:pPr>
            <a:r>
              <a:rPr lang="pl-PL" dirty="0" smtClean="0"/>
              <a:t>Wywiadu udzielił dyrektor szkoły.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Autofit/>
          </a:bodyPr>
          <a:lstStyle/>
          <a:p>
            <a:r>
              <a:rPr lang="pl-PL" sz="4800" b="1" dirty="0" smtClean="0"/>
              <a:t>Analiza danych</a:t>
            </a:r>
            <a:br>
              <a:rPr lang="pl-PL" sz="4800" b="1" dirty="0" smtClean="0"/>
            </a:br>
            <a:r>
              <a:rPr lang="pl-PL" sz="4800" b="1" dirty="0" smtClean="0"/>
              <a:t/>
            </a:r>
            <a:br>
              <a:rPr lang="pl-PL" sz="4800" b="1" dirty="0" smtClean="0"/>
            </a:br>
            <a:r>
              <a:rPr lang="pl-PL" sz="4800" b="1" dirty="0" smtClean="0"/>
              <a:t>wybrane zagadnienia </a:t>
            </a:r>
            <a:br>
              <a:rPr lang="pl-PL" sz="4800" b="1" dirty="0" smtClean="0"/>
            </a:br>
            <a:r>
              <a:rPr lang="pl-PL" sz="4800" b="1" dirty="0" smtClean="0"/>
              <a:t>z raportu  ewaluacji wewnętrznej</a:t>
            </a:r>
            <a:endParaRPr lang="pl-PL" sz="48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pl-PL" sz="2700" b="1" dirty="0" smtClean="0"/>
              <a:t>CZY RODZICE POWINNI UCZESTNICZYĆ W ŻYCIU SZKOŁY?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CZY RODZICE POWINNI UCZESTNICZYĆ W ŻYCIU SZKOŁY?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772816"/>
          <a:ext cx="8229600" cy="4353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CZY RODZICE POWINNI UCZESTNICZYĆ W ŻYCIU SZKOŁY?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pl-PL" sz="2700" b="1" dirty="0" smtClean="0"/>
              <a:t>Czy chciałbyś, aby Twoi </a:t>
            </a:r>
            <a:r>
              <a:rPr lang="pl-PL" sz="2700" b="1" dirty="0" err="1" smtClean="0"/>
              <a:t>rodzice</a:t>
            </a:r>
            <a:r>
              <a:rPr lang="pl-PL" sz="2700" b="1" dirty="0" smtClean="0"/>
              <a:t> mieli większy wpływ na to, co się dzieje w szkole?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2060848"/>
          <a:ext cx="8229600" cy="406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892</Words>
  <Application>Microsoft Office PowerPoint</Application>
  <PresentationFormat>Pokaz na ekranie (4:3)</PresentationFormat>
  <Paragraphs>297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Motyw pakietu Office</vt:lpstr>
      <vt:lpstr>Ewaluacja wewnętrzna przeprowadzona w Zespole Szkół  w roku szkolnym 2013/2014</vt:lpstr>
      <vt:lpstr>Cele ewaluacji </vt:lpstr>
      <vt:lpstr>Pytania kluczowe</vt:lpstr>
      <vt:lpstr> obszary badawcze </vt:lpstr>
      <vt:lpstr>Analiza danych  wybrane zagadnienia  z raportu  ewaluacji wewnętrznej</vt:lpstr>
      <vt:lpstr>CZY RODZICE POWINNI UCZESTNICZYĆ W ŻYCIU SZKOŁY?  </vt:lpstr>
      <vt:lpstr>CZY RODZICE POWINNI UCZESTNICZYĆ W ŻYCIU SZKOŁY?</vt:lpstr>
      <vt:lpstr>CZY RODZICE POWINNI UCZESTNICZYĆ W ŻYCIU SZKOŁY?</vt:lpstr>
      <vt:lpstr>Czy chciałbyś, aby Twoi rodzice mieli większy wpływ na to, co się dzieje w szkole? </vt:lpstr>
      <vt:lpstr>Czy działają w szkole organy przedstawicielstwa rodziców?    </vt:lpstr>
      <vt:lpstr>Czy działają w szkole organy przedstawicielstwa rodziców?</vt:lpstr>
      <vt:lpstr>Czy działają w szkole organy przedstawicielstwa rodziców?</vt:lpstr>
      <vt:lpstr>Jak rodzice oceniają swoją współpracę ze szkołą?</vt:lpstr>
      <vt:lpstr>Jak rodzice oceniają współpracę z wychowawcą?</vt:lpstr>
      <vt:lpstr>Jak rodzice oceniają współpracę z nauczycielami ?</vt:lpstr>
      <vt:lpstr>Jak nauczycielom układają się kontakty z rodzicami?</vt:lpstr>
      <vt:lpstr>Formy kontaktów preferowane przez rodziców</vt:lpstr>
      <vt:lpstr>Ocena organizacji zebrań przez rodziców</vt:lpstr>
      <vt:lpstr>Czy nauczyciele planują przebieg zebrania z rodzicami?</vt:lpstr>
      <vt:lpstr>Czy rodzice  korzystają ze spotkań indywidualnych?</vt:lpstr>
      <vt:lpstr>Jak przebiega indywidualne spotkanie Pana(i) z rodzicami? </vt:lpstr>
      <vt:lpstr>Czy nauczyciele pytają Pana/Panią w jaki sposób chciałby Pan(i) uczestniczyć w życiu szkoły? </vt:lpstr>
      <vt:lpstr>O czym rodzice chcieliby współdecydować w szkole?</vt:lpstr>
      <vt:lpstr>Zaangażowanie rodziców w pracę szkoły w ocenie nauczycieli</vt:lpstr>
      <vt:lpstr>Wnioski  mocne strony </vt:lpstr>
      <vt:lpstr>Slajd 26</vt:lpstr>
      <vt:lpstr>Slajd 27</vt:lpstr>
      <vt:lpstr>Rekomendacje </vt:lpstr>
      <vt:lpstr>Slajd 29</vt:lpstr>
      <vt:lpstr>Uwagi rodziców</vt:lpstr>
    </vt:vector>
  </TitlesOfParts>
  <Company>Twoja nazwa firmy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Ewaluacja wewnętrzna przeprowadzona w Zespole Szkół  w roku szkolnym 2011/2012</dc:title>
  <dc:creator>Twoja nazwa użytkownika</dc:creator>
  <cp:lastModifiedBy>Dyrektor</cp:lastModifiedBy>
  <cp:revision>44</cp:revision>
  <dcterms:created xsi:type="dcterms:W3CDTF">2012-06-25T10:22:18Z</dcterms:created>
  <dcterms:modified xsi:type="dcterms:W3CDTF">2014-06-26T09:54:35Z</dcterms:modified>
</cp:coreProperties>
</file>