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9" r:id="rId4"/>
    <p:sldId id="262" r:id="rId5"/>
    <p:sldId id="258" r:id="rId6"/>
    <p:sldId id="260" r:id="rId7"/>
    <p:sldId id="274" r:id="rId8"/>
    <p:sldId id="261" r:id="rId9"/>
    <p:sldId id="263" r:id="rId10"/>
    <p:sldId id="264" r:id="rId11"/>
    <p:sldId id="270" r:id="rId12"/>
    <p:sldId id="271" r:id="rId13"/>
    <p:sldId id="272" r:id="rId14"/>
    <p:sldId id="273" r:id="rId15"/>
    <p:sldId id="265" r:id="rId16"/>
    <p:sldId id="266" r:id="rId17"/>
    <p:sldId id="267" r:id="rId18"/>
    <p:sldId id="268" r:id="rId19"/>
    <p:sldId id="269" r:id="rId20"/>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E07F"/>
    <a:srgbClr val="B4FEE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8" d="100"/>
          <a:sy n="78" d="100"/>
        </p:scale>
        <p:origin x="-924" y="-6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95BAA9C3-73B2-4FD4-9CE6-FD8289F8F043}" type="datetimeFigureOut">
              <a:rPr lang="pl-PL" smtClean="0"/>
              <a:pPr/>
              <a:t>2014-12-16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403F0D6-1557-4A6E-8E93-FA51BE7F8FA4}"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95BAA9C3-73B2-4FD4-9CE6-FD8289F8F043}" type="datetimeFigureOut">
              <a:rPr lang="pl-PL" smtClean="0"/>
              <a:pPr/>
              <a:t>2014-12-16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403F0D6-1557-4A6E-8E93-FA51BE7F8FA4}"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95BAA9C3-73B2-4FD4-9CE6-FD8289F8F043}" type="datetimeFigureOut">
              <a:rPr lang="pl-PL" smtClean="0"/>
              <a:pPr/>
              <a:t>2014-12-16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403F0D6-1557-4A6E-8E93-FA51BE7F8FA4}"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95BAA9C3-73B2-4FD4-9CE6-FD8289F8F043}" type="datetimeFigureOut">
              <a:rPr lang="pl-PL" smtClean="0"/>
              <a:pPr/>
              <a:t>2014-12-16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403F0D6-1557-4A6E-8E93-FA51BE7F8FA4}"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95BAA9C3-73B2-4FD4-9CE6-FD8289F8F043}" type="datetimeFigureOut">
              <a:rPr lang="pl-PL" smtClean="0"/>
              <a:pPr/>
              <a:t>2014-12-16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403F0D6-1557-4A6E-8E93-FA51BE7F8FA4}"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95BAA9C3-73B2-4FD4-9CE6-FD8289F8F043}" type="datetimeFigureOut">
              <a:rPr lang="pl-PL" smtClean="0"/>
              <a:pPr/>
              <a:t>2014-12-16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403F0D6-1557-4A6E-8E93-FA51BE7F8FA4}"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95BAA9C3-73B2-4FD4-9CE6-FD8289F8F043}" type="datetimeFigureOut">
              <a:rPr lang="pl-PL" smtClean="0"/>
              <a:pPr/>
              <a:t>2014-12-16</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8403F0D6-1557-4A6E-8E93-FA51BE7F8FA4}"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95BAA9C3-73B2-4FD4-9CE6-FD8289F8F043}" type="datetimeFigureOut">
              <a:rPr lang="pl-PL" smtClean="0"/>
              <a:pPr/>
              <a:t>2014-12-16</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8403F0D6-1557-4A6E-8E93-FA51BE7F8FA4}"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95BAA9C3-73B2-4FD4-9CE6-FD8289F8F043}" type="datetimeFigureOut">
              <a:rPr lang="pl-PL" smtClean="0"/>
              <a:pPr/>
              <a:t>2014-12-16</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8403F0D6-1557-4A6E-8E93-FA51BE7F8FA4}"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95BAA9C3-73B2-4FD4-9CE6-FD8289F8F043}" type="datetimeFigureOut">
              <a:rPr lang="pl-PL" smtClean="0"/>
              <a:pPr/>
              <a:t>2014-12-16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403F0D6-1557-4A6E-8E93-FA51BE7F8FA4}"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95BAA9C3-73B2-4FD4-9CE6-FD8289F8F043}" type="datetimeFigureOut">
              <a:rPr lang="pl-PL" smtClean="0"/>
              <a:pPr/>
              <a:t>2014-12-16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403F0D6-1557-4A6E-8E93-FA51BE7F8FA4}"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AA9C3-73B2-4FD4-9CE6-FD8289F8F043}" type="datetimeFigureOut">
              <a:rPr lang="pl-PL" smtClean="0"/>
              <a:pPr/>
              <a:t>2014-12-16</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3F0D6-1557-4A6E-8E93-FA51BE7F8FA4}" type="slidenum">
              <a:rPr lang="pl-PL" smtClean="0"/>
              <a:pPr/>
              <a:t>‹#›</a:t>
            </a:fld>
            <a:endParaRPr lang="pl-PL"/>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gimzetka.png"/>
          <p:cNvPicPr>
            <a:picLocks noChangeAspect="1"/>
          </p:cNvPicPr>
          <p:nvPr/>
        </p:nvPicPr>
        <p:blipFill>
          <a:blip r:embed="rId2"/>
          <a:stretch>
            <a:fillRect/>
          </a:stretch>
        </p:blipFill>
        <p:spPr>
          <a:xfrm>
            <a:off x="214282" y="0"/>
            <a:ext cx="8786810" cy="2649498"/>
          </a:xfrm>
          <a:prstGeom prst="rect">
            <a:avLst/>
          </a:prstGeom>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400000">
            <a:off x="2468655" y="76973"/>
            <a:ext cx="4333066" cy="88418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HORRORSKOP</a:t>
            </a:r>
            <a:endParaRPr lang="pl-PL" dirty="0"/>
          </a:p>
        </p:txBody>
      </p:sp>
      <p:sp>
        <p:nvSpPr>
          <p:cNvPr id="3" name="Symbol zastępczy zawartości 2"/>
          <p:cNvSpPr>
            <a:spLocks noGrp="1"/>
          </p:cNvSpPr>
          <p:nvPr>
            <p:ph sz="half" idx="1"/>
          </p:nvPr>
        </p:nvSpPr>
        <p:spPr/>
        <p:txBody>
          <a:bodyPr>
            <a:normAutofit/>
          </a:bodyPr>
          <a:lstStyle/>
          <a:p>
            <a:pPr lvl="0">
              <a:buNone/>
            </a:pPr>
            <a:r>
              <a:rPr lang="pl-PL" dirty="0" smtClean="0"/>
              <a:t>	</a:t>
            </a:r>
            <a:r>
              <a:rPr lang="pl-PL" sz="1600" dirty="0" smtClean="0"/>
              <a:t>Pani Aneta Godyń: </a:t>
            </a:r>
          </a:p>
          <a:p>
            <a:pPr lvl="0">
              <a:buNone/>
            </a:pPr>
            <a:r>
              <a:rPr lang="pl-PL" sz="1600" dirty="0" smtClean="0"/>
              <a:t>	„</a:t>
            </a:r>
            <a:r>
              <a:rPr lang="pl-PL" sz="1600" b="1" dirty="0" smtClean="0"/>
              <a:t>Myślę, że jestem sarną</a:t>
            </a:r>
            <a:r>
              <a:rPr lang="pl-PL" sz="1600" dirty="0" smtClean="0"/>
              <a:t>.”</a:t>
            </a:r>
            <a:br>
              <a:rPr lang="pl-PL" sz="1600" dirty="0" smtClean="0"/>
            </a:br>
            <a:r>
              <a:rPr lang="pl-PL" sz="1600" dirty="0" smtClean="0"/>
              <a:t> Dla  naszej plastyczki większość uczniów przyporządkowała znak  myszki ( drobnej </a:t>
            </a:r>
            <a:br>
              <a:rPr lang="pl-PL" sz="1600" dirty="0" smtClean="0"/>
            </a:br>
            <a:r>
              <a:rPr lang="pl-PL" sz="1600" dirty="0" smtClean="0"/>
              <a:t>i bardzo zwinnej). Inni uznali też, że   pasuje też  wiewiórka.  Trzecie miejsce zajął jeż.</a:t>
            </a:r>
          </a:p>
          <a:p>
            <a:endParaRPr lang="pl-PL" dirty="0"/>
          </a:p>
        </p:txBody>
      </p:sp>
      <p:sp>
        <p:nvSpPr>
          <p:cNvPr id="4" name="Symbol zastępczy zawartości 3"/>
          <p:cNvSpPr>
            <a:spLocks noGrp="1"/>
          </p:cNvSpPr>
          <p:nvPr>
            <p:ph sz="half" idx="2"/>
          </p:nvPr>
        </p:nvSpPr>
        <p:spPr/>
        <p:txBody>
          <a:bodyPr>
            <a:normAutofit/>
          </a:bodyPr>
          <a:lstStyle/>
          <a:p>
            <a:pPr>
              <a:buNone/>
            </a:pPr>
            <a:r>
              <a:rPr lang="pl-PL" dirty="0" smtClean="0"/>
              <a:t>	</a:t>
            </a:r>
            <a:r>
              <a:rPr lang="pl-PL" sz="1600" dirty="0" smtClean="0"/>
              <a:t>Pani Elżbieta </a:t>
            </a:r>
            <a:r>
              <a:rPr lang="pl-PL" sz="1600" dirty="0" err="1" smtClean="0"/>
              <a:t>Akonom</a:t>
            </a:r>
            <a:r>
              <a:rPr lang="pl-PL" sz="1600" dirty="0" smtClean="0"/>
              <a:t>:</a:t>
            </a:r>
          </a:p>
          <a:p>
            <a:pPr marL="342000" indent="0">
              <a:buNone/>
            </a:pPr>
            <a:r>
              <a:rPr lang="pl-PL" sz="1600" dirty="0" smtClean="0"/>
              <a:t>„</a:t>
            </a:r>
            <a:r>
              <a:rPr lang="pl-PL" sz="1600" b="1" dirty="0" smtClean="0"/>
              <a:t>Choć nie chowam głowy w piasek, jestem strusiem.”</a:t>
            </a:r>
            <a:r>
              <a:rPr lang="pl-PL" sz="1600" dirty="0" smtClean="0"/>
              <a:t/>
            </a:r>
            <a:br>
              <a:rPr lang="pl-PL" sz="1600" dirty="0" smtClean="0"/>
            </a:br>
            <a:r>
              <a:rPr lang="pl-PL" sz="1600" dirty="0" smtClean="0"/>
              <a:t>Zdaniem większości znakiem zodiaku polonistki mogłaby być  wiewiórka. </a:t>
            </a:r>
            <a:br>
              <a:rPr lang="pl-PL" sz="1600" dirty="0" smtClean="0"/>
            </a:br>
            <a:r>
              <a:rPr lang="pl-PL" sz="1600" dirty="0" smtClean="0"/>
              <a:t>W następnej kolejności wymieniono lwicę. Ostatnie miejsce zajęła sowa. </a:t>
            </a:r>
            <a:endParaRPr lang="pl-PL" sz="1400" dirty="0"/>
          </a:p>
        </p:txBody>
      </p:sp>
      <p:pic>
        <p:nvPicPr>
          <p:cNvPr id="5" name="Obraz 4" descr="myszka.jpg"/>
          <p:cNvPicPr/>
          <p:nvPr/>
        </p:nvPicPr>
        <p:blipFill>
          <a:blip r:embed="rId2" cstate="print"/>
          <a:stretch>
            <a:fillRect/>
          </a:stretch>
        </p:blipFill>
        <p:spPr>
          <a:xfrm>
            <a:off x="857224" y="3857628"/>
            <a:ext cx="2857500" cy="1819275"/>
          </a:xfrm>
          <a:prstGeom prst="rect">
            <a:avLst/>
          </a:prstGeom>
        </p:spPr>
      </p:pic>
      <p:pic>
        <p:nvPicPr>
          <p:cNvPr id="6" name="Obraz 5" descr="wiewióra.jpg"/>
          <p:cNvPicPr/>
          <p:nvPr/>
        </p:nvPicPr>
        <p:blipFill>
          <a:blip r:embed="rId3" cstate="print"/>
          <a:stretch>
            <a:fillRect/>
          </a:stretch>
        </p:blipFill>
        <p:spPr>
          <a:xfrm>
            <a:off x="5072066" y="3786190"/>
            <a:ext cx="2724150" cy="19431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rgbClr val="0AE07F"/>
                </a:solidFill>
              </a:rPr>
              <a:t>Marzenia nauczycieli</a:t>
            </a:r>
            <a:endParaRPr lang="pl-PL" dirty="0">
              <a:solidFill>
                <a:srgbClr val="0AE07F"/>
              </a:solidFill>
            </a:endParaRPr>
          </a:p>
        </p:txBody>
      </p:sp>
      <p:sp>
        <p:nvSpPr>
          <p:cNvPr id="3" name="Symbol zastępczy zawartości 2"/>
          <p:cNvSpPr>
            <a:spLocks noGrp="1"/>
          </p:cNvSpPr>
          <p:nvPr>
            <p:ph sz="half" idx="1"/>
          </p:nvPr>
        </p:nvSpPr>
        <p:spPr>
          <a:xfrm>
            <a:off x="457200" y="1428736"/>
            <a:ext cx="8115328" cy="5072098"/>
          </a:xfrm>
        </p:spPr>
        <p:txBody>
          <a:bodyPr>
            <a:normAutofit/>
          </a:bodyPr>
          <a:lstStyle/>
          <a:p>
            <a:pPr>
              <a:buNone/>
            </a:pPr>
            <a:r>
              <a:rPr lang="pl-PL" dirty="0" smtClean="0"/>
              <a:t>	Postanowiliśmy kontynuować </a:t>
            </a:r>
            <a:r>
              <a:rPr lang="pl-PL" dirty="0" err="1" smtClean="0"/>
              <a:t>gimzetkową</a:t>
            </a:r>
            <a:r>
              <a:rPr lang="pl-PL" dirty="0" smtClean="0"/>
              <a:t> tradycję i w nowych wydaniach również będziemy organizować dla Was konkurs „Marzenia nauczycieli”. </a:t>
            </a:r>
            <a:br>
              <a:rPr lang="pl-PL" dirty="0" smtClean="0"/>
            </a:br>
            <a:r>
              <a:rPr lang="pl-PL" dirty="0" smtClean="0"/>
              <a:t>W każdym numerze  opublikujemy karykatury belfrów  z ich marzeniami.</a:t>
            </a:r>
          </a:p>
          <a:p>
            <a:pPr>
              <a:buNone/>
            </a:pPr>
            <a:r>
              <a:rPr lang="pl-PL" b="1" dirty="0" smtClean="0"/>
              <a:t>     Musicie odgadnąć nazwiska marzycieli.</a:t>
            </a:r>
          </a:p>
          <a:p>
            <a:pPr>
              <a:buNone/>
            </a:pPr>
            <a:r>
              <a:rPr lang="pl-PL" dirty="0" smtClean="0"/>
              <a:t>	Odpowiedzi nadsyłajcie na naszą </a:t>
            </a:r>
            <a:r>
              <a:rPr lang="pl-PL" dirty="0" err="1" smtClean="0"/>
              <a:t>gimzetkową</a:t>
            </a:r>
            <a:r>
              <a:rPr lang="pl-PL" dirty="0" smtClean="0"/>
              <a:t> skrzynkę mailową: </a:t>
            </a:r>
          </a:p>
          <a:p>
            <a:pPr>
              <a:buNone/>
            </a:pPr>
            <a:r>
              <a:rPr lang="pl-PL" dirty="0" smtClean="0"/>
              <a:t>	 </a:t>
            </a:r>
            <a:r>
              <a:rPr lang="pl-PL" i="1" dirty="0" smtClean="0"/>
              <a:t>gimzetka202@wp.pl</a:t>
            </a:r>
            <a:r>
              <a:rPr lang="pl-PL" dirty="0" smtClean="0"/>
              <a:t>. </a:t>
            </a:r>
          </a:p>
          <a:p>
            <a:pPr>
              <a:buNone/>
            </a:pPr>
            <a:endParaRPr lang="pl-PL"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rgbClr val="0AE07F"/>
                </a:solidFill>
              </a:rPr>
              <a:t>Marzenia nauczycieli </a:t>
            </a:r>
            <a:r>
              <a:rPr lang="pl-PL" dirty="0" err="1" smtClean="0">
                <a:solidFill>
                  <a:srgbClr val="0AE07F"/>
                </a:solidFill>
              </a:rPr>
              <a:t>cd</a:t>
            </a:r>
            <a:r>
              <a:rPr lang="pl-PL" dirty="0" smtClean="0">
                <a:solidFill>
                  <a:srgbClr val="0AE07F"/>
                </a:solidFill>
              </a:rPr>
              <a:t>.</a:t>
            </a:r>
            <a:endParaRPr lang="pl-PL" dirty="0">
              <a:solidFill>
                <a:srgbClr val="0AE07F"/>
              </a:solidFill>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9632" y="1484784"/>
            <a:ext cx="858530" cy="50307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Chmurka 4"/>
          <p:cNvSpPr/>
          <p:nvPr/>
        </p:nvSpPr>
        <p:spPr>
          <a:xfrm>
            <a:off x="3275856" y="1514504"/>
            <a:ext cx="5112568" cy="3816424"/>
          </a:xfrm>
          <a:prstGeom prst="clou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i="1" dirty="0" smtClean="0">
                <a:solidFill>
                  <a:schemeClr val="bg1"/>
                </a:solidFill>
              </a:rPr>
              <a:t>Najbardziej </a:t>
            </a:r>
            <a:r>
              <a:rPr lang="pl-PL" sz="2000" i="1" dirty="0">
                <a:solidFill>
                  <a:schemeClr val="bg1"/>
                </a:solidFill>
              </a:rPr>
              <a:t>chciałabym pojechać </a:t>
            </a:r>
            <a:r>
              <a:rPr lang="pl-PL" sz="2000" i="1" dirty="0" smtClean="0">
                <a:solidFill>
                  <a:schemeClr val="bg1"/>
                </a:solidFill>
              </a:rPr>
              <a:t> do Nowej Zelandii.</a:t>
            </a:r>
            <a:endParaRPr lang="pl-PL" sz="2000" i="1" dirty="0">
              <a:solidFill>
                <a:schemeClr val="bg1"/>
              </a:solidFill>
            </a:endParaRPr>
          </a:p>
        </p:txBody>
      </p:sp>
      <p:sp>
        <p:nvSpPr>
          <p:cNvPr id="6" name="Chmurka 5"/>
          <p:cNvSpPr/>
          <p:nvPr/>
        </p:nvSpPr>
        <p:spPr>
          <a:xfrm>
            <a:off x="2485696" y="2035238"/>
            <a:ext cx="648072" cy="504056"/>
          </a:xfrm>
          <a:prstGeom prst="clou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Chmurka 6"/>
          <p:cNvSpPr/>
          <p:nvPr/>
        </p:nvSpPr>
        <p:spPr>
          <a:xfrm>
            <a:off x="2195736" y="1862826"/>
            <a:ext cx="288032" cy="252028"/>
          </a:xfrm>
          <a:prstGeom prst="clou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solidFill>
                  <a:srgbClr val="0AE07F"/>
                </a:solidFill>
              </a:rPr>
              <a:t>Marzenia nauczycieli cd.</a:t>
            </a:r>
            <a:endParaRPr lang="pl-PL"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1412776"/>
            <a:ext cx="1642692" cy="45365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Chmurka 4"/>
          <p:cNvSpPr/>
          <p:nvPr/>
        </p:nvSpPr>
        <p:spPr>
          <a:xfrm>
            <a:off x="3707904" y="1965968"/>
            <a:ext cx="5040560" cy="3960440"/>
          </a:xfrm>
          <a:prstGeom prst="clou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i="1" dirty="0" smtClean="0">
                <a:solidFill>
                  <a:schemeClr val="bg1"/>
                </a:solidFill>
              </a:rPr>
              <a:t>Zdrowie, zdrowie i jeszcze raz zdrowie dla całej rodziny.</a:t>
            </a:r>
            <a:endParaRPr lang="pl-PL" sz="2000" i="1" dirty="0">
              <a:solidFill>
                <a:schemeClr val="bg1"/>
              </a:solidFill>
            </a:endParaRPr>
          </a:p>
        </p:txBody>
      </p:sp>
      <p:sp>
        <p:nvSpPr>
          <p:cNvPr id="6" name="Chmurka 5"/>
          <p:cNvSpPr/>
          <p:nvPr/>
        </p:nvSpPr>
        <p:spPr>
          <a:xfrm>
            <a:off x="2873066" y="2380504"/>
            <a:ext cx="1093612" cy="886968"/>
          </a:xfrm>
          <a:prstGeom prst="clou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Chmurka 6"/>
          <p:cNvSpPr/>
          <p:nvPr/>
        </p:nvSpPr>
        <p:spPr>
          <a:xfrm>
            <a:off x="2326260" y="1965968"/>
            <a:ext cx="445540" cy="310904"/>
          </a:xfrm>
          <a:prstGeom prst="clou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xmlns="" val="20530675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solidFill>
                  <a:srgbClr val="0AE07F"/>
                </a:solidFill>
              </a:rPr>
              <a:t>Marzenia nauczycieli cd.</a:t>
            </a:r>
            <a:endParaRPr lang="pl-PL"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3104" y="1484784"/>
            <a:ext cx="1998727" cy="45925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Chmurka 4"/>
          <p:cNvSpPr/>
          <p:nvPr/>
        </p:nvSpPr>
        <p:spPr>
          <a:xfrm>
            <a:off x="3491880" y="2060848"/>
            <a:ext cx="5328592" cy="4320480"/>
          </a:xfrm>
          <a:prstGeom prst="clou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i="1" dirty="0" smtClean="0">
                <a:solidFill>
                  <a:schemeClr val="bg1"/>
                </a:solidFill>
              </a:rPr>
              <a:t>Chciałabym wygrać milion, objechać świat i żeby mnie kolano nie bolało.</a:t>
            </a:r>
            <a:endParaRPr lang="pl-PL" i="1" dirty="0">
              <a:solidFill>
                <a:schemeClr val="bg1"/>
              </a:solidFill>
            </a:endParaRPr>
          </a:p>
        </p:txBody>
      </p:sp>
      <p:sp>
        <p:nvSpPr>
          <p:cNvPr id="6" name="Chmurka 5"/>
          <p:cNvSpPr/>
          <p:nvPr/>
        </p:nvSpPr>
        <p:spPr>
          <a:xfrm>
            <a:off x="3059832" y="1700808"/>
            <a:ext cx="1080120" cy="864096"/>
          </a:xfrm>
          <a:prstGeom prst="clou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bg1"/>
              </a:solidFill>
            </a:endParaRPr>
          </a:p>
        </p:txBody>
      </p:sp>
      <p:sp>
        <p:nvSpPr>
          <p:cNvPr id="7" name="Chmurka 6"/>
          <p:cNvSpPr/>
          <p:nvPr/>
        </p:nvSpPr>
        <p:spPr>
          <a:xfrm>
            <a:off x="2447764" y="1412776"/>
            <a:ext cx="360040" cy="288032"/>
          </a:xfrm>
          <a:prstGeom prst="clou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xmlns="" val="21290035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596" y="0"/>
            <a:ext cx="8229600" cy="1143000"/>
          </a:xfrm>
        </p:spPr>
        <p:txBody>
          <a:bodyPr>
            <a:normAutofit fontScale="90000"/>
          </a:bodyPr>
          <a:lstStyle/>
          <a:p>
            <a:r>
              <a:rPr lang="pl-PL" dirty="0" smtClean="0"/>
              <a:t/>
            </a:r>
            <a:br>
              <a:rPr lang="pl-PL" dirty="0" smtClean="0"/>
            </a:br>
            <a:r>
              <a:rPr lang="pl-PL" b="1" dirty="0" smtClean="0">
                <a:solidFill>
                  <a:srgbClr val="0AE07F"/>
                </a:solidFill>
              </a:rPr>
              <a:t>WARTO PRZECZYTAĆ</a:t>
            </a:r>
            <a:endParaRPr lang="pl-PL" dirty="0">
              <a:solidFill>
                <a:srgbClr val="0AE07F"/>
              </a:solidFill>
            </a:endParaRPr>
          </a:p>
        </p:txBody>
      </p:sp>
      <p:sp>
        <p:nvSpPr>
          <p:cNvPr id="3" name="Symbol zastępczy zawartości 2"/>
          <p:cNvSpPr>
            <a:spLocks noGrp="1"/>
          </p:cNvSpPr>
          <p:nvPr>
            <p:ph sz="half" idx="1"/>
          </p:nvPr>
        </p:nvSpPr>
        <p:spPr>
          <a:xfrm>
            <a:off x="428596" y="1285860"/>
            <a:ext cx="4038600" cy="4525963"/>
          </a:xfrm>
        </p:spPr>
        <p:txBody>
          <a:bodyPr>
            <a:normAutofit fontScale="25000" lnSpcReduction="20000"/>
          </a:bodyPr>
          <a:lstStyle/>
          <a:p>
            <a:pPr algn="ctr">
              <a:buNone/>
            </a:pPr>
            <a:r>
              <a:rPr lang="pl-PL" sz="5600" b="1" dirty="0" smtClean="0">
                <a:solidFill>
                  <a:schemeClr val="accent5">
                    <a:lumMod val="40000"/>
                    <a:lumOff val="60000"/>
                  </a:schemeClr>
                </a:solidFill>
              </a:rPr>
              <a:t>„Jad” S.B. Hayes</a:t>
            </a:r>
            <a:endParaRPr lang="pl-PL" sz="5600" dirty="0" smtClean="0">
              <a:solidFill>
                <a:schemeClr val="accent5">
                  <a:lumMod val="40000"/>
                  <a:lumOff val="60000"/>
                </a:schemeClr>
              </a:solidFill>
            </a:endParaRPr>
          </a:p>
          <a:p>
            <a:pPr>
              <a:buNone/>
            </a:pPr>
            <a:r>
              <a:rPr lang="pl-PL" sz="5600" dirty="0" smtClean="0"/>
              <a:t>	Od kiedy tylko pojawiły się informacje o polskiej premierze "Jadu", wiedziałam, że muszę go przeczytać. Brałam udział w konkursie, by go wygrać. Niestety nie udało mi się. Postanowiłam, że go nie kupię, gdyż nie jest on początkiem żadnej serii. Niedawno (i na szczęście) udało mi się znaleźć go w bibliotece, oczywiście go wypożyczyłam. Od razu zabrałam się do czytania. Wiedziałam, że jest to thriller psychologiczny, więc byłam mega ciekawa treści i samego zakończenia. W czasie lektury, niestety, się zawiodłam. Czytałam wiele thrillerów </a:t>
            </a:r>
            <a:r>
              <a:rPr lang="pl-PL" sz="5600" dirty="0" err="1" smtClean="0"/>
              <a:t>Harlana</a:t>
            </a:r>
            <a:r>
              <a:rPr lang="pl-PL" sz="5600" dirty="0" smtClean="0"/>
              <a:t> </a:t>
            </a:r>
            <a:r>
              <a:rPr lang="pl-PL" sz="5600" dirty="0" err="1" smtClean="0"/>
              <a:t>Cobena</a:t>
            </a:r>
            <a:r>
              <a:rPr lang="pl-PL" sz="5600" dirty="0" smtClean="0"/>
              <a:t>, więc wiem dobrze, co znaczy stopniowanie napięcia, tajemnice, intrygi. </a:t>
            </a:r>
            <a:br>
              <a:rPr lang="pl-PL" sz="5600" dirty="0" smtClean="0"/>
            </a:br>
            <a:r>
              <a:rPr lang="pl-PL" sz="5600" dirty="0" smtClean="0"/>
              <a:t>W "Jadzie" niestety tego nie było. W książce opisana jest historia nastoletniej Katy </a:t>
            </a:r>
            <a:r>
              <a:rPr lang="pl-PL" sz="5600" dirty="0" err="1" smtClean="0"/>
              <a:t>Rivers</a:t>
            </a:r>
            <a:r>
              <a:rPr lang="pl-PL" sz="5600" dirty="0" smtClean="0"/>
              <a:t>, która przez szybę w autobusie zauważa dziewczynę bardzo do niej podobną. Oprócz tego ciągle dręczą ją koszmary z tą niewiastą </a:t>
            </a:r>
            <a:br>
              <a:rPr lang="pl-PL" sz="5600" dirty="0" smtClean="0"/>
            </a:br>
            <a:r>
              <a:rPr lang="pl-PL" sz="5600" dirty="0" smtClean="0"/>
              <a:t>w roli głównej. Od tego akcja się rozpoczyna. Sobowtór ma na imię </a:t>
            </a:r>
            <a:r>
              <a:rPr lang="pl-PL" sz="5600" dirty="0" err="1" smtClean="0"/>
              <a:t>Genevieve</a:t>
            </a:r>
            <a:r>
              <a:rPr lang="pl-PL" sz="5600" dirty="0" smtClean="0"/>
              <a:t> (naprawdę Grace) i chce zniszczyć życie głównej bohaterki. Katy wierzy, że Gen ma nadnaturalne zdolności (co niestety się nie potwierdza, gdyby tak było, książka byłaby o wiele ciekawsza). Razem ze swoim przyjacielem Lukiem przeprowadza śledztwo. Dowiaduje się zaskakujących rzeczy na temat swojego dzieciństwa.</a:t>
            </a:r>
          </a:p>
        </p:txBody>
      </p:sp>
      <p:sp>
        <p:nvSpPr>
          <p:cNvPr id="4" name="Symbol zastępczy zawartości 3"/>
          <p:cNvSpPr>
            <a:spLocks noGrp="1"/>
          </p:cNvSpPr>
          <p:nvPr>
            <p:ph sz="half" idx="2"/>
          </p:nvPr>
        </p:nvSpPr>
        <p:spPr>
          <a:xfrm>
            <a:off x="4643438" y="1500174"/>
            <a:ext cx="4038600" cy="4525963"/>
          </a:xfrm>
        </p:spPr>
        <p:txBody>
          <a:bodyPr>
            <a:normAutofit fontScale="25000" lnSpcReduction="20000"/>
          </a:bodyPr>
          <a:lstStyle/>
          <a:p>
            <a:pPr>
              <a:buNone/>
            </a:pPr>
            <a:r>
              <a:rPr lang="pl-PL" sz="5600" dirty="0" smtClean="0"/>
              <a:t>	Opis niby chwytliwy, ale w rzeczywistości jest całkiem inaczej. Przyznaję, że książka jest wciągająca, nie mogłam się od niej oderwać </a:t>
            </a:r>
            <a:br>
              <a:rPr lang="pl-PL" sz="5600" dirty="0" smtClean="0"/>
            </a:br>
            <a:r>
              <a:rPr lang="pl-PL" sz="5600" dirty="0" smtClean="0"/>
              <a:t>i czytałam ją nawet w czasie lekcji, ale ostatnie 50 stron to bardzo gęste flaki z olejem - trudno przez nie przebrnąć. Thriller powinien trzymać </a:t>
            </a:r>
            <a:br>
              <a:rPr lang="pl-PL" sz="5600" dirty="0" smtClean="0"/>
            </a:br>
            <a:r>
              <a:rPr lang="pl-PL" sz="5600" dirty="0" smtClean="0"/>
              <a:t>w napięciu aż do ostatniego zdania, a w tym przypadku domyślałam się zakończenia 100 stron przed. "Jad" zaklasyfikowałabym bardziej do książek przygodowo-psychologicznych, a nie thrillerów. Ale to jest tylko moje zdanie, każdy może mieć inne. Polecam "Jad" osobom, które chcą już odpocząć od krwawych jatek na każdej stronie książki. Jest to lekka i nawet przyjemna lektura.</a:t>
            </a:r>
          </a:p>
          <a:p>
            <a:endParaRPr lang="pl-PL"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596" y="285728"/>
            <a:ext cx="8229600" cy="1143000"/>
          </a:xfrm>
        </p:spPr>
        <p:txBody>
          <a:bodyPr>
            <a:normAutofit fontScale="90000"/>
          </a:bodyPr>
          <a:lstStyle/>
          <a:p>
            <a:r>
              <a:rPr lang="pl-PL" b="1" dirty="0" smtClean="0">
                <a:solidFill>
                  <a:srgbClr val="0AE07F"/>
                </a:solidFill>
              </a:rPr>
              <a:t>Co w szkole piszczy …</a:t>
            </a:r>
            <a:r>
              <a:rPr lang="pl-PL" dirty="0" smtClean="0"/>
              <a:t/>
            </a:r>
            <a:br>
              <a:rPr lang="pl-PL" dirty="0" smtClean="0"/>
            </a:br>
            <a:endParaRPr lang="pl-PL" dirty="0"/>
          </a:p>
        </p:txBody>
      </p:sp>
      <p:sp>
        <p:nvSpPr>
          <p:cNvPr id="3" name="Symbol zastępczy zawartości 2"/>
          <p:cNvSpPr>
            <a:spLocks noGrp="1"/>
          </p:cNvSpPr>
          <p:nvPr>
            <p:ph sz="half" idx="1"/>
          </p:nvPr>
        </p:nvSpPr>
        <p:spPr>
          <a:xfrm>
            <a:off x="457200" y="1071546"/>
            <a:ext cx="4038600" cy="5357850"/>
          </a:xfrm>
        </p:spPr>
        <p:txBody>
          <a:bodyPr>
            <a:normAutofit fontScale="55000" lnSpcReduction="20000"/>
          </a:bodyPr>
          <a:lstStyle/>
          <a:p>
            <a:pPr>
              <a:buNone/>
            </a:pPr>
            <a:r>
              <a:rPr lang="pl-PL" b="1" dirty="0" smtClean="0"/>
              <a:t> </a:t>
            </a:r>
            <a:endParaRPr lang="pl-PL" dirty="0" smtClean="0"/>
          </a:p>
          <a:p>
            <a:pPr algn="ctr">
              <a:buNone/>
            </a:pPr>
            <a:r>
              <a:rPr lang="pl-PL" dirty="0" smtClean="0">
                <a:solidFill>
                  <a:schemeClr val="accent5">
                    <a:lumMod val="40000"/>
                    <a:lumOff val="60000"/>
                  </a:schemeClr>
                </a:solidFill>
              </a:rPr>
              <a:t>	*****</a:t>
            </a:r>
          </a:p>
          <a:p>
            <a:pPr>
              <a:buNone/>
            </a:pPr>
            <a:r>
              <a:rPr lang="pl-PL" dirty="0" smtClean="0"/>
              <a:t>	Zgodnie z wcześniejszymi zapowiedziami nasza szkoła została zamknięta. Trudno się do niej dostać w czasie lekcji. Od 1 stycznia będziemy się musieli okazywać aktualną legitymacją szkolną.</a:t>
            </a:r>
          </a:p>
          <a:p>
            <a:pPr algn="ctr">
              <a:buNone/>
            </a:pPr>
            <a:r>
              <a:rPr lang="pl-PL" dirty="0" smtClean="0">
                <a:solidFill>
                  <a:schemeClr val="accent5">
                    <a:lumMod val="40000"/>
                    <a:lumOff val="60000"/>
                  </a:schemeClr>
                </a:solidFill>
              </a:rPr>
              <a:t>	*****</a:t>
            </a:r>
          </a:p>
          <a:p>
            <a:pPr>
              <a:buNone/>
            </a:pPr>
            <a:r>
              <a:rPr lang="pl-PL" dirty="0" smtClean="0"/>
              <a:t>	Po dłuższej nieobecności wróciła do nas nauczycielka języka angielskiego – pani Katarzyna Stawiarz. </a:t>
            </a:r>
          </a:p>
          <a:p>
            <a:pPr algn="ctr">
              <a:buNone/>
            </a:pPr>
            <a:r>
              <a:rPr lang="pl-PL" dirty="0" smtClean="0"/>
              <a:t>	</a:t>
            </a:r>
            <a:r>
              <a:rPr lang="pl-PL" dirty="0" smtClean="0">
                <a:solidFill>
                  <a:schemeClr val="accent5">
                    <a:lumMod val="40000"/>
                    <a:lumOff val="60000"/>
                  </a:schemeClr>
                </a:solidFill>
              </a:rPr>
              <a:t>*****</a:t>
            </a:r>
          </a:p>
          <a:p>
            <a:pPr>
              <a:buNone/>
            </a:pPr>
            <a:r>
              <a:rPr lang="pl-PL" dirty="0" smtClean="0"/>
              <a:t>	Na szkolnych korytarzach późną porą rozbrzmiewają głośne dźwięki niemieckojęzycznych pieśni. Okazuje się, iż trwa regulacja i naprawa naszego radiowęzła. Może już niedługo muzyka będzie umilać nam przerwy.</a:t>
            </a:r>
          </a:p>
          <a:p>
            <a:pPr>
              <a:buNone/>
            </a:pPr>
            <a:r>
              <a:rPr lang="pl-PL" dirty="0" smtClean="0"/>
              <a:t>	 </a:t>
            </a:r>
          </a:p>
          <a:p>
            <a:pPr algn="ctr">
              <a:buNone/>
            </a:pPr>
            <a:r>
              <a:rPr lang="pl-PL" dirty="0" smtClean="0"/>
              <a:t>	</a:t>
            </a:r>
            <a:r>
              <a:rPr lang="pl-PL" dirty="0" smtClean="0">
                <a:solidFill>
                  <a:schemeClr val="accent5">
                    <a:lumMod val="40000"/>
                    <a:lumOff val="60000"/>
                  </a:schemeClr>
                </a:solidFill>
              </a:rPr>
              <a:t>*****</a:t>
            </a:r>
          </a:p>
          <a:p>
            <a:pPr>
              <a:buNone/>
            </a:pPr>
            <a:r>
              <a:rPr lang="pl-PL" dirty="0" smtClean="0"/>
              <a:t>	Jak donoszą nasi przewodniczący, już wkrótce możemy oczekiwać szkolnych szafek. Nie doczekamy się natomiast w tym roku remontu łazienek  dziewcząt.</a:t>
            </a:r>
          </a:p>
          <a:p>
            <a:endParaRPr lang="pl-PL" dirty="0" smtClean="0"/>
          </a:p>
        </p:txBody>
      </p:sp>
      <p:sp>
        <p:nvSpPr>
          <p:cNvPr id="4" name="Symbol zastępczy zawartości 3"/>
          <p:cNvSpPr>
            <a:spLocks noGrp="1"/>
          </p:cNvSpPr>
          <p:nvPr>
            <p:ph sz="half" idx="2"/>
          </p:nvPr>
        </p:nvSpPr>
        <p:spPr>
          <a:xfrm>
            <a:off x="4643438" y="1285860"/>
            <a:ext cx="4038600" cy="5168905"/>
          </a:xfrm>
        </p:spPr>
        <p:txBody>
          <a:bodyPr>
            <a:normAutofit fontScale="55000" lnSpcReduction="20000"/>
          </a:bodyPr>
          <a:lstStyle/>
          <a:p>
            <a:pPr algn="ctr">
              <a:buNone/>
            </a:pPr>
            <a:r>
              <a:rPr lang="pl-PL" dirty="0" smtClean="0"/>
              <a:t>	</a:t>
            </a:r>
            <a:r>
              <a:rPr lang="pl-PL" dirty="0" smtClean="0">
                <a:solidFill>
                  <a:schemeClr val="accent5">
                    <a:lumMod val="40000"/>
                    <a:lumOff val="60000"/>
                  </a:schemeClr>
                </a:solidFill>
              </a:rPr>
              <a:t> *****</a:t>
            </a:r>
          </a:p>
          <a:p>
            <a:pPr>
              <a:buNone/>
            </a:pPr>
            <a:r>
              <a:rPr lang="pl-PL" dirty="0" smtClean="0"/>
              <a:t>	Z przyczyn prawno-formalnych odwołane zostały nocki filmowe.  Mają zastąpić je  nocki  gier.</a:t>
            </a:r>
          </a:p>
          <a:p>
            <a:pPr algn="ctr">
              <a:buNone/>
            </a:pPr>
            <a:r>
              <a:rPr lang="pl-PL" dirty="0" smtClean="0"/>
              <a:t> </a:t>
            </a:r>
            <a:endParaRPr lang="pl-PL" dirty="0" smtClean="0">
              <a:solidFill>
                <a:schemeClr val="accent5">
                  <a:lumMod val="40000"/>
                  <a:lumOff val="60000"/>
                </a:schemeClr>
              </a:solidFill>
            </a:endParaRPr>
          </a:p>
          <a:p>
            <a:pPr algn="ctr">
              <a:buNone/>
            </a:pPr>
            <a:r>
              <a:rPr lang="pl-PL" dirty="0" smtClean="0">
                <a:solidFill>
                  <a:schemeClr val="accent5">
                    <a:lumMod val="40000"/>
                    <a:lumOff val="60000"/>
                  </a:schemeClr>
                </a:solidFill>
              </a:rPr>
              <a:t>	*****</a:t>
            </a:r>
          </a:p>
          <a:p>
            <a:pPr>
              <a:buNone/>
            </a:pPr>
            <a:r>
              <a:rPr lang="pl-PL" dirty="0" smtClean="0"/>
              <a:t>	5 grudnia wolontariat "Jesteśmy dla Ciebie", działający przy naszej szkole, zorganizował</a:t>
            </a:r>
            <a:br>
              <a:rPr lang="pl-PL" dirty="0" smtClean="0"/>
            </a:br>
            <a:r>
              <a:rPr lang="pl-PL" dirty="0" smtClean="0"/>
              <a:t> w Zborze koncert charytatywny. </a:t>
            </a:r>
          </a:p>
          <a:p>
            <a:pPr>
              <a:buNone/>
            </a:pPr>
            <a:r>
              <a:rPr lang="pl-PL" dirty="0" smtClean="0"/>
              <a:t> </a:t>
            </a:r>
          </a:p>
          <a:p>
            <a:pPr>
              <a:buNone/>
            </a:pPr>
            <a:r>
              <a:rPr lang="pl-PL" dirty="0" smtClean="0"/>
              <a:t> </a:t>
            </a:r>
          </a:p>
          <a:p>
            <a:pPr algn="ctr">
              <a:buNone/>
            </a:pPr>
            <a:r>
              <a:rPr lang="pl-PL" dirty="0" smtClean="0">
                <a:solidFill>
                  <a:schemeClr val="accent5">
                    <a:lumMod val="40000"/>
                    <a:lumOff val="60000"/>
                  </a:schemeClr>
                </a:solidFill>
              </a:rPr>
              <a:t>	*****</a:t>
            </a:r>
          </a:p>
          <a:p>
            <a:pPr>
              <a:buNone/>
            </a:pPr>
            <a:r>
              <a:rPr lang="pl-PL" dirty="0" smtClean="0"/>
              <a:t>	Rozpoczął się gorący okres konkursów przedmiotowych. Życzymy powodzenia wszystkim </a:t>
            </a:r>
            <a:r>
              <a:rPr lang="pl-PL" dirty="0" err="1" smtClean="0"/>
              <a:t>zdolniachom</a:t>
            </a:r>
            <a:r>
              <a:rPr lang="pl-PL" dirty="0" smtClean="0"/>
              <a:t>.</a:t>
            </a:r>
          </a:p>
          <a:p>
            <a:endParaRPr lang="pl-PL"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smtClean="0">
                <a:solidFill>
                  <a:srgbClr val="0AE07F"/>
                </a:solidFill>
              </a:rPr>
              <a:t>Szalona Kuchnia</a:t>
            </a:r>
            <a:endParaRPr lang="pl-PL" dirty="0"/>
          </a:p>
        </p:txBody>
      </p:sp>
      <p:sp>
        <p:nvSpPr>
          <p:cNvPr id="3" name="Symbol zastępczy zawartości 2"/>
          <p:cNvSpPr>
            <a:spLocks noGrp="1"/>
          </p:cNvSpPr>
          <p:nvPr>
            <p:ph sz="half" idx="1"/>
          </p:nvPr>
        </p:nvSpPr>
        <p:spPr>
          <a:xfrm>
            <a:off x="457200" y="1600201"/>
            <a:ext cx="8401080" cy="3614749"/>
          </a:xfrm>
        </p:spPr>
        <p:txBody>
          <a:bodyPr>
            <a:normAutofit fontScale="25000" lnSpcReduction="20000"/>
          </a:bodyPr>
          <a:lstStyle/>
          <a:p>
            <a:pPr>
              <a:buNone/>
            </a:pPr>
            <a:r>
              <a:rPr lang="pl-PL" sz="2900" dirty="0" smtClean="0"/>
              <a:t>	</a:t>
            </a:r>
            <a:r>
              <a:rPr lang="pl-PL" sz="10400" dirty="0" smtClean="0"/>
              <a:t>Oto odnowiony, całkiem inny kącik kulinarny. W każdym numerze ulokujemy jeden „nasz” i jeden „Wasz” przepis. Na łamach „</a:t>
            </a:r>
            <a:r>
              <a:rPr lang="pl-PL" sz="10400" dirty="0" err="1" smtClean="0"/>
              <a:t>Gimzetki</a:t>
            </a:r>
            <a:r>
              <a:rPr lang="pl-PL" sz="10400" dirty="0" smtClean="0"/>
              <a:t>” będziemy promować modny obecnie zdrowy styl życia. Publikowane będą przepisy na zdrowe, smaczne i wcale nienudne dania. Jeśli macie pomysł na ciekawy lub całkiem zwyczajny, ale bardzo smaczny posiłek, prześlijcie recepturę na adres mailowy: </a:t>
            </a:r>
          </a:p>
          <a:p>
            <a:pPr>
              <a:buNone/>
            </a:pPr>
            <a:r>
              <a:rPr lang="pl-PL" sz="10400" dirty="0" smtClean="0"/>
              <a:t>	 </a:t>
            </a:r>
            <a:r>
              <a:rPr lang="pl-PL" sz="10400" i="1" dirty="0" smtClean="0"/>
              <a:t>gimzetka202@wp.pl </a:t>
            </a:r>
            <a:r>
              <a:rPr lang="pl-PL" sz="10400" dirty="0" smtClean="0"/>
              <a:t/>
            </a:r>
            <a:br>
              <a:rPr lang="pl-PL" sz="10400" dirty="0" smtClean="0"/>
            </a:br>
            <a:endParaRPr lang="pl-PL" sz="10400" dirty="0" smtClean="0"/>
          </a:p>
          <a:p>
            <a:pPr>
              <a:buNone/>
            </a:pPr>
            <a:r>
              <a:rPr lang="pl-PL" sz="10400" dirty="0" smtClean="0"/>
              <a:t>	Oto nasza propozycja na przystawkę dla łasuchów lub danie główne dla niejadków: </a:t>
            </a:r>
          </a:p>
          <a:p>
            <a:pPr>
              <a:buNone/>
            </a:pPr>
            <a:endParaRPr lang="pl-PL" sz="10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rgbClr val="0AE07F"/>
                </a:solidFill>
              </a:rPr>
              <a:t>Placuszki ryżowe z salsą ogórkową</a:t>
            </a:r>
            <a:endParaRPr lang="pl-PL" dirty="0">
              <a:solidFill>
                <a:srgbClr val="0AE07F"/>
              </a:solidFill>
            </a:endParaRPr>
          </a:p>
        </p:txBody>
      </p:sp>
      <p:sp>
        <p:nvSpPr>
          <p:cNvPr id="3" name="Symbol zastępczy zawartości 2"/>
          <p:cNvSpPr>
            <a:spLocks noGrp="1"/>
          </p:cNvSpPr>
          <p:nvPr>
            <p:ph sz="half" idx="1"/>
          </p:nvPr>
        </p:nvSpPr>
        <p:spPr>
          <a:xfrm>
            <a:off x="457200" y="1600200"/>
            <a:ext cx="4038600" cy="4472006"/>
          </a:xfrm>
        </p:spPr>
        <p:txBody>
          <a:bodyPr>
            <a:noAutofit/>
          </a:bodyPr>
          <a:lstStyle/>
          <a:p>
            <a:pPr algn="ctr">
              <a:buNone/>
            </a:pPr>
            <a:r>
              <a:rPr lang="pl-PL" sz="1400" b="1" dirty="0" smtClean="0">
                <a:solidFill>
                  <a:schemeClr val="accent5">
                    <a:lumMod val="40000"/>
                    <a:lumOff val="60000"/>
                  </a:schemeClr>
                </a:solidFill>
              </a:rPr>
              <a:t>Placuszki ryżowe</a:t>
            </a:r>
            <a:endParaRPr lang="pl-PL" sz="1400" dirty="0" smtClean="0">
              <a:solidFill>
                <a:schemeClr val="accent5">
                  <a:lumMod val="40000"/>
                  <a:lumOff val="60000"/>
                </a:schemeClr>
              </a:solidFill>
            </a:endParaRPr>
          </a:p>
          <a:p>
            <a:pPr>
              <a:buNone/>
            </a:pPr>
            <a:r>
              <a:rPr lang="pl-PL" sz="1400" dirty="0" smtClean="0"/>
              <a:t> </a:t>
            </a:r>
          </a:p>
          <a:p>
            <a:pPr>
              <a:buNone/>
            </a:pPr>
            <a:r>
              <a:rPr lang="pl-PL" sz="1400" dirty="0" smtClean="0"/>
              <a:t>	Składniki: </a:t>
            </a:r>
          </a:p>
          <a:p>
            <a:r>
              <a:rPr lang="pl-PL" sz="1400" dirty="0" smtClean="0"/>
              <a:t>2 szklanki ugotowanego na sypko ryżu</a:t>
            </a:r>
          </a:p>
          <a:p>
            <a:r>
              <a:rPr lang="pl-PL" sz="1400" dirty="0" smtClean="0"/>
              <a:t>1 jajko</a:t>
            </a:r>
          </a:p>
          <a:p>
            <a:r>
              <a:rPr lang="pl-PL" sz="1400" dirty="0" smtClean="0"/>
              <a:t>2 kopiaste łyżki jogurtu naturalnego</a:t>
            </a:r>
          </a:p>
          <a:p>
            <a:r>
              <a:rPr lang="pl-PL" sz="1400" dirty="0" smtClean="0"/>
              <a:t>szczypta pieprzu (do smaku)</a:t>
            </a:r>
          </a:p>
          <a:p>
            <a:r>
              <a:rPr lang="pl-PL" sz="1400" dirty="0" smtClean="0"/>
              <a:t>szczypta soli (do smaku)</a:t>
            </a:r>
          </a:p>
          <a:p>
            <a:r>
              <a:rPr lang="pl-PL" sz="1400" dirty="0" smtClean="0"/>
              <a:t>olej rzepakowy do smażenia</a:t>
            </a:r>
          </a:p>
          <a:p>
            <a:pPr>
              <a:buNone/>
            </a:pPr>
            <a:r>
              <a:rPr lang="pl-PL" sz="1400" dirty="0" smtClean="0"/>
              <a:t> </a:t>
            </a:r>
          </a:p>
          <a:p>
            <a:pPr>
              <a:buNone/>
            </a:pPr>
            <a:r>
              <a:rPr lang="pl-PL" sz="1400" dirty="0" smtClean="0"/>
              <a:t>	Sposób przygotowania:</a:t>
            </a:r>
          </a:p>
          <a:p>
            <a:pPr>
              <a:buNone/>
            </a:pPr>
            <a:r>
              <a:rPr lang="pl-PL" sz="1400" dirty="0" smtClean="0"/>
              <a:t>	Ugotować i przestudzić ryż. Przesypać go do miski, dodać jajko oraz jogurt. Miksować do czasu uzyskania masy (niejednolitej). Przyprawić i jeszcze chwilkę miksować. Rozgrzać olej na patelni, wyłożyć masę, formując niewielkie, okrągłe placuszki (mogą mieć one również inny kształt, zależnie od fantazji). Smażyć z każdej strony na złoty kolor. Gdy będą gotowe przełożyć na talerz i odsączyć z nadmiaru tłuszczu.</a:t>
            </a:r>
            <a:endParaRPr lang="pl-PL" sz="1400" dirty="0"/>
          </a:p>
        </p:txBody>
      </p:sp>
      <p:sp>
        <p:nvSpPr>
          <p:cNvPr id="4" name="Symbol zastępczy zawartości 3"/>
          <p:cNvSpPr>
            <a:spLocks noGrp="1"/>
          </p:cNvSpPr>
          <p:nvPr>
            <p:ph sz="half" idx="2"/>
          </p:nvPr>
        </p:nvSpPr>
        <p:spPr>
          <a:xfrm>
            <a:off x="4643438" y="1643050"/>
            <a:ext cx="4038600" cy="4525963"/>
          </a:xfrm>
        </p:spPr>
        <p:txBody>
          <a:bodyPr>
            <a:normAutofit fontScale="55000" lnSpcReduction="20000"/>
          </a:bodyPr>
          <a:lstStyle/>
          <a:p>
            <a:pPr algn="ctr">
              <a:buNone/>
            </a:pPr>
            <a:r>
              <a:rPr lang="pl-PL" sz="2500" b="1" dirty="0" smtClean="0">
                <a:solidFill>
                  <a:schemeClr val="accent5">
                    <a:lumMod val="40000"/>
                    <a:lumOff val="60000"/>
                  </a:schemeClr>
                </a:solidFill>
              </a:rPr>
              <a:t>Salsa ogórkowa</a:t>
            </a:r>
            <a:endParaRPr lang="pl-PL" sz="2500" dirty="0" smtClean="0">
              <a:solidFill>
                <a:schemeClr val="accent5">
                  <a:lumMod val="40000"/>
                  <a:lumOff val="60000"/>
                </a:schemeClr>
              </a:solidFill>
            </a:endParaRPr>
          </a:p>
          <a:p>
            <a:pPr>
              <a:buNone/>
            </a:pPr>
            <a:r>
              <a:rPr lang="pl-PL" sz="2500" dirty="0" smtClean="0"/>
              <a:t> </a:t>
            </a:r>
          </a:p>
          <a:p>
            <a:pPr>
              <a:buNone/>
            </a:pPr>
            <a:r>
              <a:rPr lang="pl-PL" sz="2500" dirty="0" smtClean="0"/>
              <a:t>	Składniki: </a:t>
            </a:r>
          </a:p>
          <a:p>
            <a:r>
              <a:rPr lang="pl-PL" sz="2500" dirty="0" smtClean="0"/>
              <a:t>pół długiego ogórka</a:t>
            </a:r>
          </a:p>
          <a:p>
            <a:r>
              <a:rPr lang="pl-PL" sz="2500" dirty="0" smtClean="0"/>
              <a:t>1 mała cebula</a:t>
            </a:r>
          </a:p>
          <a:p>
            <a:r>
              <a:rPr lang="pl-PL" sz="2500" dirty="0" smtClean="0"/>
              <a:t>4 duże listki bazylii</a:t>
            </a:r>
          </a:p>
          <a:p>
            <a:r>
              <a:rPr lang="pl-PL" sz="2500" dirty="0" smtClean="0"/>
              <a:t>szczypta ostrej papryki</a:t>
            </a:r>
          </a:p>
          <a:p>
            <a:r>
              <a:rPr lang="pl-PL" sz="2500" dirty="0" smtClean="0"/>
              <a:t>sól, pieprz do smaku</a:t>
            </a:r>
          </a:p>
          <a:p>
            <a:r>
              <a:rPr lang="pl-PL" sz="2500" dirty="0" smtClean="0"/>
              <a:t>łyżka oliwy z oliwek</a:t>
            </a:r>
          </a:p>
          <a:p>
            <a:r>
              <a:rPr lang="pl-PL" sz="2500" dirty="0" smtClean="0"/>
              <a:t>2 małe garstki orzeszków pistacji</a:t>
            </a:r>
          </a:p>
          <a:p>
            <a:endParaRPr lang="pl-PL" sz="2500" dirty="0" smtClean="0"/>
          </a:p>
          <a:p>
            <a:pPr>
              <a:buNone/>
            </a:pPr>
            <a:r>
              <a:rPr lang="pl-PL" sz="2500" dirty="0" smtClean="0"/>
              <a:t>	Sposób przygotowania:</a:t>
            </a:r>
          </a:p>
          <a:p>
            <a:pPr>
              <a:buNone/>
            </a:pPr>
            <a:r>
              <a:rPr lang="pl-PL" sz="2500" dirty="0" smtClean="0"/>
              <a:t>	Umyć i obrać ogórka. Przekroić wzdłuż, wydrążyć środek. Pokroić w małą kosteczkę. Obrać cebulę i posiekać. Połączyć z ogórkiem. Przyprawić solą, pieprzem i papryką. Posiekać bazylię, dodać do pozostałych składników. Doprawić oliwą. Posiekać orzeszki i dodać do reszty. Wszystko dokładnie wymieszać.</a:t>
            </a:r>
          </a:p>
          <a:p>
            <a:pPr>
              <a:buNone/>
            </a:pPr>
            <a:endParaRPr lang="pl-PL"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p:txBody>
          <a:bodyPr>
            <a:normAutofit lnSpcReduction="10000"/>
          </a:bodyPr>
          <a:lstStyle/>
          <a:p>
            <a:pPr>
              <a:buNone/>
            </a:pPr>
            <a:r>
              <a:rPr lang="pl-PL" b="1" dirty="0" smtClean="0"/>
              <a:t>	</a:t>
            </a:r>
            <a:r>
              <a:rPr lang="pl-PL" b="1" dirty="0" smtClean="0">
                <a:solidFill>
                  <a:schemeClr val="accent5">
                    <a:lumMod val="40000"/>
                    <a:lumOff val="60000"/>
                  </a:schemeClr>
                </a:solidFill>
              </a:rPr>
              <a:t>Sposób podania</a:t>
            </a:r>
            <a:r>
              <a:rPr lang="pl-PL" dirty="0" smtClean="0">
                <a:solidFill>
                  <a:schemeClr val="accent5">
                    <a:lumMod val="40000"/>
                    <a:lumOff val="60000"/>
                  </a:schemeClr>
                </a:solidFill>
              </a:rPr>
              <a:t>:</a:t>
            </a:r>
          </a:p>
          <a:p>
            <a:pPr>
              <a:buNone/>
            </a:pPr>
            <a:r>
              <a:rPr lang="pl-PL" dirty="0" smtClean="0"/>
              <a:t>	Na talerz wyłożyć kilka listków bazylii, na nich położyć placuszki. Na placuszki wyłożyć po łyżce salsy ogórkowej. Wokół tego ułożyć kilka pasków wędzonego łososia. Udekorować orzeszkami pistacji </a:t>
            </a:r>
            <a:br>
              <a:rPr lang="pl-PL" dirty="0" smtClean="0"/>
            </a:br>
            <a:r>
              <a:rPr lang="pl-PL" dirty="0" smtClean="0"/>
              <a:t>i gotowe. Smacznego!</a:t>
            </a:r>
          </a:p>
          <a:p>
            <a:pPr>
              <a:buNone/>
            </a:pPr>
            <a:endParaRPr lang="pl-PL" dirty="0"/>
          </a:p>
        </p:txBody>
      </p:sp>
      <p:sp>
        <p:nvSpPr>
          <p:cNvPr id="5" name="Tytuł 1"/>
          <p:cNvSpPr>
            <a:spLocks noGrp="1"/>
          </p:cNvSpPr>
          <p:nvPr>
            <p:ph type="title"/>
          </p:nvPr>
        </p:nvSpPr>
        <p:spPr>
          <a:xfrm>
            <a:off x="457200" y="274638"/>
            <a:ext cx="8229600" cy="1143000"/>
          </a:xfrm>
        </p:spPr>
        <p:txBody>
          <a:bodyPr>
            <a:normAutofit fontScale="90000"/>
          </a:bodyPr>
          <a:lstStyle/>
          <a:p>
            <a:r>
              <a:rPr lang="pl-PL" dirty="0" smtClean="0">
                <a:solidFill>
                  <a:srgbClr val="0AE07F"/>
                </a:solidFill>
              </a:rPr>
              <a:t>Placuszki ryżowe z salsą ogórkową </a:t>
            </a:r>
            <a:r>
              <a:rPr lang="pl-PL" dirty="0" err="1" smtClean="0">
                <a:solidFill>
                  <a:srgbClr val="0AE07F"/>
                </a:solidFill>
              </a:rPr>
              <a:t>cd</a:t>
            </a:r>
            <a:r>
              <a:rPr lang="pl-PL" dirty="0" smtClean="0">
                <a:solidFill>
                  <a:srgbClr val="0AE07F"/>
                </a:solidFill>
              </a:rPr>
              <a:t>.</a:t>
            </a:r>
            <a:endParaRPr lang="pl-PL" dirty="0">
              <a:solidFill>
                <a:srgbClr val="0AE07F"/>
              </a:solidFill>
            </a:endParaRPr>
          </a:p>
        </p:txBody>
      </p:sp>
      <p:pic>
        <p:nvPicPr>
          <p:cNvPr id="6" name="Obraz 5" descr="C:\Documents and Settings\Język polski 202\Pulpit\Gimzetka 14-15\1numer\Placuszki ryżowe z salsą ogórkową i wędzonym łososiem zdjęcie.JPG"/>
          <p:cNvPicPr/>
          <p:nvPr/>
        </p:nvPicPr>
        <p:blipFill>
          <a:blip r:embed="rId2" cstate="print"/>
          <a:srcRect/>
          <a:stretch>
            <a:fillRect/>
          </a:stretch>
        </p:blipFill>
        <p:spPr bwMode="auto">
          <a:xfrm>
            <a:off x="4714876" y="2428868"/>
            <a:ext cx="4000528" cy="33918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rgbClr val="0AE07F"/>
                </a:solidFill>
              </a:rPr>
              <a:t>SIEMANKO!</a:t>
            </a:r>
            <a:endParaRPr lang="pl-PL" dirty="0">
              <a:solidFill>
                <a:srgbClr val="0AE07F"/>
              </a:solidFill>
            </a:endParaRPr>
          </a:p>
        </p:txBody>
      </p:sp>
      <p:sp>
        <p:nvSpPr>
          <p:cNvPr id="3" name="Symbol zastępczy zawartości 2"/>
          <p:cNvSpPr>
            <a:spLocks noGrp="1"/>
          </p:cNvSpPr>
          <p:nvPr>
            <p:ph idx="1"/>
          </p:nvPr>
        </p:nvSpPr>
        <p:spPr/>
        <p:txBody>
          <a:bodyPr>
            <a:normAutofit/>
          </a:bodyPr>
          <a:lstStyle/>
          <a:p>
            <a:pPr>
              <a:buNone/>
            </a:pPr>
            <a:r>
              <a:rPr lang="pl-PL" dirty="0" smtClean="0"/>
              <a:t>	Witaj </a:t>
            </a:r>
            <a:r>
              <a:rPr lang="pl-PL" dirty="0" err="1" smtClean="0"/>
              <a:t>Gimbazo</a:t>
            </a:r>
            <a:r>
              <a:rPr lang="pl-PL" dirty="0" smtClean="0"/>
              <a:t>!</a:t>
            </a:r>
            <a:br>
              <a:rPr lang="pl-PL" dirty="0" smtClean="0"/>
            </a:br>
            <a:r>
              <a:rPr lang="pl-PL" dirty="0" smtClean="0"/>
              <a:t>Oto pierwszy w tym roku szkolnym numer </a:t>
            </a:r>
            <a:r>
              <a:rPr lang="pl-PL" dirty="0" err="1" smtClean="0"/>
              <a:t>Gimzetki</a:t>
            </a:r>
            <a:r>
              <a:rPr lang="pl-PL" dirty="0" smtClean="0"/>
              <a:t>.  Przedstawia go Wam całkiem nowa ekipa redakcyjna. Mamy nadzieję, że odmieniona </a:t>
            </a:r>
            <a:r>
              <a:rPr lang="pl-PL" dirty="0" err="1" smtClean="0"/>
              <a:t>Gimzetka</a:t>
            </a:r>
            <a:r>
              <a:rPr lang="pl-PL" dirty="0" smtClean="0"/>
              <a:t> wkradnie się w Wasze łaski. Będziemy starali się również angażować Was we wspólne tworzenie NASZEJ i WASZEJ gazetki. Liczymy na Waszą aktywność!</a:t>
            </a:r>
          </a:p>
          <a:p>
            <a:pPr lvl="8">
              <a:buNone/>
            </a:pPr>
            <a:r>
              <a:rPr lang="pl-PL" dirty="0" smtClean="0"/>
              <a:t>			Redakcja </a:t>
            </a:r>
            <a:r>
              <a:rPr lang="pl-PL" dirty="0" err="1" smtClean="0"/>
              <a:t>Gimzetki</a:t>
            </a:r>
            <a:endParaRPr lang="pl-PL" dirty="0" smtClean="0"/>
          </a:p>
          <a:p>
            <a:endParaRPr lang="pl-P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rgbClr val="0AE07F"/>
                </a:solidFill>
              </a:rPr>
              <a:t>(PSEUDO)Debata</a:t>
            </a:r>
            <a:endParaRPr lang="pl-PL" dirty="0">
              <a:solidFill>
                <a:srgbClr val="0AE07F"/>
              </a:solidFill>
            </a:endParaRPr>
          </a:p>
        </p:txBody>
      </p:sp>
      <p:sp>
        <p:nvSpPr>
          <p:cNvPr id="3" name="Symbol zastępczy zawartości 2"/>
          <p:cNvSpPr>
            <a:spLocks noGrp="1"/>
          </p:cNvSpPr>
          <p:nvPr>
            <p:ph idx="1"/>
          </p:nvPr>
        </p:nvSpPr>
        <p:spPr/>
        <p:txBody>
          <a:bodyPr>
            <a:normAutofit fontScale="40000" lnSpcReduction="20000"/>
          </a:bodyPr>
          <a:lstStyle/>
          <a:p>
            <a:pPr>
              <a:buNone/>
            </a:pPr>
            <a:r>
              <a:rPr lang="pl-PL" dirty="0" smtClean="0"/>
              <a:t> </a:t>
            </a:r>
          </a:p>
          <a:p>
            <a:pPr>
              <a:buNone/>
            </a:pPr>
            <a:r>
              <a:rPr lang="pl-PL" dirty="0" smtClean="0"/>
              <a:t>		</a:t>
            </a:r>
            <a:r>
              <a:rPr lang="pl-PL" sz="4000" dirty="0" smtClean="0"/>
              <a:t>Polityka i związane z nią wybory budzą niemałe kontrowersje, bez względu na miejsce, okoliczności, czy wiek ludzi związanych z tymi sprawami. 24 września 2014 roku odbyła się w mojej szkole  druga z kolei debata przedwyborcza, na której kandydaci  ubiegający się o stanowisko przewodniczącego samorządu szkolnego,  próbowali zjednać sobie widzów i zrobić na nich jak największe wrażenie.</a:t>
            </a:r>
          </a:p>
          <a:p>
            <a:pPr>
              <a:buNone/>
            </a:pPr>
            <a:r>
              <a:rPr lang="pl-PL" sz="4000" dirty="0" smtClean="0"/>
              <a:t>		Uczniowie rozsiedli się na trybunach, z kolei pretendenci zajęli miejsca na samym środku sali. Wszystko zapowiadało się całkiem zwyczajnie, choć, niestety, tylko do czasu przedstawienia założeń  kampanii widzom. Natychmiast przeszło nam przez myśl, że wszystkie ich pomysły są podzielone tylko na dwie grupy: wcześniej wykorzystane oraz niewykonalne. Każdy z osobna proponował nam cuda na kiju, byle tylko zabłysnąć jaśniej  niż pozostali. W końcu co złego jest w robieniu głosującym sieczki z mózgów i wysuwaniu obietnic bez pokrycia tylko po to, żeby zaskarbić sobie szacunek i uznanie innych? Jeśli pójdzie tak dalej, za rok zaoferują nam pozłacane sedesy!</a:t>
            </a:r>
          </a:p>
          <a:p>
            <a:pPr>
              <a:buNone/>
            </a:pPr>
            <a:r>
              <a:rPr lang="pl-PL" sz="4000" dirty="0" smtClean="0"/>
              <a:t>		Żenujące przemówienia trwały, a nas naszło na refleksje. Dwa lata temu pewien pamiętny "polityk szkolny" obiecał papier toaletowy. A teraz? Teraz próbują wmawiać nam jeszcze większe bzdury. Kulig i muzyka na przerwach to tylko niektóre z nich. Wtedy to chociaż było śmieszne - nawet nauczyciele entuzjastycznie przyjęli pomysły kandydatów. No i ten słynny slang uczniów: "Głosuj na </a:t>
            </a:r>
            <a:r>
              <a:rPr lang="pl-PL" sz="4000" dirty="0" err="1" smtClean="0"/>
              <a:t>Zamolę</a:t>
            </a:r>
            <a:r>
              <a:rPr lang="pl-PL" sz="4000" dirty="0" smtClean="0"/>
              <a:t>, będziesz mieć papier w szkole"! Ale wracając do teraźniejszej debaty... Trwała ona jeszcze dość długo, by uczestnicy mogli się ze sobą posprzeczać.</a:t>
            </a:r>
          </a:p>
          <a:p>
            <a:pPr algn="just">
              <a:buNone/>
            </a:pPr>
            <a:r>
              <a:rPr lang="pl-PL" dirty="0" smtClean="0"/>
              <a:t>		</a:t>
            </a:r>
          </a:p>
          <a:p>
            <a:endParaRPr lang="pl-P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500034" y="274638"/>
            <a:ext cx="8186766" cy="6011882"/>
          </a:xfrm>
        </p:spPr>
        <p:txBody>
          <a:bodyPr>
            <a:noAutofit/>
          </a:bodyPr>
          <a:lstStyle/>
          <a:p>
            <a:pPr algn="l"/>
            <a:r>
              <a:rPr lang="pl-PL" sz="1600" dirty="0" smtClean="0"/>
              <a:t>	W końcu uwagę całej widowni przykuła jedna z kandydatek. Nie wiedzieć czemu, już na początku   udało jej się otrzymać największe owacje.   Z początku wszyscy słuchacze byli bardzo dobrej myśli, lecz to złudzenie szybko ich opuściło. Pretendentka pogrążała się coraz bardziej z każdym zadanym jej pytaniem. Po niedługim czasie zaczęliśmy mieć wrażenie, że cała jej kandydatura jest tylko dziwnym,  niezdrowym żartem. Z założenia dowcipna propozycja odświeżenia szkoły najzwyklejszymi odświeżaczami powietrza okazała się najlepszą i jednocześnie jedną z niewielu możliwych do spełnienia. Trzeba jednak przyznać, że dziewczynie należy się uznanie za wyjątkowo bujną wyobraźnię!</a:t>
            </a:r>
            <a:br>
              <a:rPr lang="pl-PL" sz="1600" dirty="0" smtClean="0"/>
            </a:br>
            <a:r>
              <a:rPr lang="pl-PL" sz="1600" dirty="0" smtClean="0"/>
              <a:t>	Głupota i naiwność ludzka jest iście wielkim problemem. Mamy też nieodparte wrażenie, że przy  przygotowaniach kampanii  wyborczej, cała trójka ewidentnie kierowała się ślepą wiarą w to, że pieniądze rosną na drzewach. Ale jak powiedział pewien ciekawy, wszystkim znany człowiek, Napoleon Bonaparte,: </a:t>
            </a:r>
            <a:r>
              <a:rPr lang="pl-PL" sz="1500" b="1" dirty="0" smtClean="0"/>
              <a:t>"</a:t>
            </a:r>
            <a:r>
              <a:rPr lang="pl-PL" sz="2400" b="1" dirty="0" smtClean="0"/>
              <a:t>W polityce głupota nie stanowi przeszkody".</a:t>
            </a:r>
            <a:r>
              <a:rPr lang="pl-PL" sz="1500" b="1" dirty="0" smtClean="0"/>
              <a:t/>
            </a:r>
            <a:br>
              <a:rPr lang="pl-PL" sz="1500" b="1" dirty="0" smtClean="0"/>
            </a:br>
            <a:r>
              <a:rPr lang="pl-PL" sz="1500" b="1" dirty="0" smtClean="0"/>
              <a:t/>
            </a:r>
            <a:br>
              <a:rPr lang="pl-PL" sz="1500" b="1" dirty="0" smtClean="0"/>
            </a:br>
            <a:r>
              <a:rPr lang="pl-PL" sz="1500" b="1" dirty="0" smtClean="0"/>
              <a:t>							3C</a:t>
            </a:r>
            <a:endParaRPr lang="pl-PL" sz="15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smtClean="0"/>
              <a:t> </a:t>
            </a:r>
            <a:br>
              <a:rPr lang="pl-PL" b="1" dirty="0" smtClean="0"/>
            </a:br>
            <a:r>
              <a:rPr lang="pl-PL" sz="3100" b="1" dirty="0" smtClean="0">
                <a:solidFill>
                  <a:srgbClr val="0AE07F"/>
                </a:solidFill>
              </a:rPr>
              <a:t>CO DALEJ, RADO SAMORZĄDU UCZNIOWSKIEGO</a:t>
            </a:r>
            <a:r>
              <a:rPr lang="pl-PL" sz="3100" dirty="0" smtClean="0">
                <a:solidFill>
                  <a:srgbClr val="0AE07F"/>
                </a:solidFill>
              </a:rPr>
              <a:t>….</a:t>
            </a:r>
            <a:r>
              <a:rPr lang="pl-PL" dirty="0" smtClean="0"/>
              <a:t/>
            </a:r>
            <a:br>
              <a:rPr lang="pl-PL" dirty="0" smtClean="0"/>
            </a:br>
            <a:endParaRPr lang="pl-PL" dirty="0"/>
          </a:p>
        </p:txBody>
      </p:sp>
      <p:sp>
        <p:nvSpPr>
          <p:cNvPr id="3" name="Symbol zastępczy zawartości 2"/>
          <p:cNvSpPr>
            <a:spLocks noGrp="1"/>
          </p:cNvSpPr>
          <p:nvPr>
            <p:ph idx="1"/>
          </p:nvPr>
        </p:nvSpPr>
        <p:spPr>
          <a:xfrm>
            <a:off x="642910" y="1428736"/>
            <a:ext cx="5357850" cy="3357586"/>
          </a:xfrm>
        </p:spPr>
        <p:txBody>
          <a:bodyPr>
            <a:normAutofit/>
          </a:bodyPr>
          <a:lstStyle/>
          <a:p>
            <a:pPr>
              <a:buNone/>
            </a:pPr>
            <a:r>
              <a:rPr lang="pl-PL" sz="2000" dirty="0" smtClean="0"/>
              <a:t>Po wyborach ukształtowała się nowa </a:t>
            </a:r>
          </a:p>
          <a:p>
            <a:pPr>
              <a:buNone/>
            </a:pPr>
            <a:r>
              <a:rPr lang="pl-PL" sz="2000" dirty="0" smtClean="0"/>
              <a:t>Rada Samorządu Uczniowskiego, oto jej skład:</a:t>
            </a:r>
          </a:p>
          <a:p>
            <a:pPr>
              <a:buNone/>
            </a:pPr>
            <a:r>
              <a:rPr lang="pl-PL" sz="2000" dirty="0" smtClean="0"/>
              <a:t> </a:t>
            </a:r>
          </a:p>
          <a:p>
            <a:r>
              <a:rPr lang="pl-PL" sz="2000" dirty="0" smtClean="0"/>
              <a:t>Przewodnicząca - Agata Duszyńska IIIA</a:t>
            </a:r>
          </a:p>
          <a:p>
            <a:r>
              <a:rPr lang="pl-PL" sz="2000" dirty="0" smtClean="0"/>
              <a:t>Zastępca - Natalia Różycka IIIB</a:t>
            </a:r>
          </a:p>
          <a:p>
            <a:r>
              <a:rPr lang="pl-PL" sz="2000" dirty="0" smtClean="0"/>
              <a:t>Patrycja Łukaszewska IIIA</a:t>
            </a:r>
            <a:br>
              <a:rPr lang="pl-PL" sz="2000" dirty="0" smtClean="0"/>
            </a:br>
            <a:r>
              <a:rPr lang="pl-PL" sz="2000" dirty="0" smtClean="0"/>
              <a:t>Wiktoria Kordzińska IIIA</a:t>
            </a:r>
          </a:p>
          <a:p>
            <a:r>
              <a:rPr lang="pl-PL" sz="2000" dirty="0" smtClean="0"/>
              <a:t>Jan </a:t>
            </a:r>
            <a:r>
              <a:rPr lang="pl-PL" sz="2000" dirty="0" err="1" smtClean="0"/>
              <a:t>Gdakowicz</a:t>
            </a:r>
            <a:r>
              <a:rPr lang="pl-PL" sz="2000" dirty="0" smtClean="0"/>
              <a:t> IIIA</a:t>
            </a:r>
          </a:p>
          <a:p>
            <a:r>
              <a:rPr lang="pl-PL" sz="2000" dirty="0" smtClean="0"/>
              <a:t>Oliwia </a:t>
            </a:r>
            <a:r>
              <a:rPr lang="pl-PL" sz="2000" dirty="0" err="1" smtClean="0"/>
              <a:t>Bondaruk</a:t>
            </a:r>
            <a:r>
              <a:rPr lang="pl-PL" sz="2000" dirty="0" smtClean="0"/>
              <a:t> IIIA</a:t>
            </a:r>
            <a:endParaRPr lang="pl-PL" sz="2000" dirty="0"/>
          </a:p>
        </p:txBody>
      </p:sp>
      <p:pic>
        <p:nvPicPr>
          <p:cNvPr id="1026" name="Picture 2"/>
          <p:cNvPicPr>
            <a:picLocks noChangeAspect="1" noChangeArrowheads="1"/>
          </p:cNvPicPr>
          <p:nvPr/>
        </p:nvPicPr>
        <p:blipFill>
          <a:blip r:embed="rId2" cstate="print"/>
          <a:srcRect/>
          <a:stretch>
            <a:fillRect/>
          </a:stretch>
        </p:blipFill>
        <p:spPr bwMode="auto">
          <a:xfrm>
            <a:off x="3857620" y="3286125"/>
            <a:ext cx="5000660" cy="32945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rgbClr val="0AE07F"/>
                </a:solidFill>
              </a:rPr>
              <a:t>PLAN PRACY SAMORZĄDU</a:t>
            </a:r>
            <a:endParaRPr lang="pl-PL" dirty="0">
              <a:solidFill>
                <a:srgbClr val="0AE07F"/>
              </a:solidFill>
            </a:endParaRPr>
          </a:p>
        </p:txBody>
      </p:sp>
      <p:sp>
        <p:nvSpPr>
          <p:cNvPr id="3" name="Symbol zastępczy zawartości 2"/>
          <p:cNvSpPr>
            <a:spLocks noGrp="1"/>
          </p:cNvSpPr>
          <p:nvPr>
            <p:ph sz="half" idx="1"/>
          </p:nvPr>
        </p:nvSpPr>
        <p:spPr>
          <a:xfrm>
            <a:off x="0" y="1214422"/>
            <a:ext cx="4067236" cy="4768865"/>
          </a:xfrm>
        </p:spPr>
        <p:txBody>
          <a:bodyPr>
            <a:noAutofit/>
          </a:bodyPr>
          <a:lstStyle/>
          <a:p>
            <a:pPr>
              <a:buNone/>
            </a:pPr>
            <a:r>
              <a:rPr lang="pl-PL" sz="1600" b="1" dirty="0" smtClean="0">
                <a:solidFill>
                  <a:schemeClr val="accent5">
                    <a:lumMod val="40000"/>
                    <a:lumOff val="60000"/>
                  </a:schemeClr>
                </a:solidFill>
              </a:rPr>
              <a:t>        </a:t>
            </a:r>
            <a:r>
              <a:rPr lang="fr-FR" sz="1600" b="1" dirty="0" smtClean="0">
                <a:solidFill>
                  <a:schemeClr val="accent5">
                    <a:lumMod val="40000"/>
                    <a:lumOff val="60000"/>
                  </a:schemeClr>
                </a:solidFill>
              </a:rPr>
              <a:t>WRZESIEŃ</a:t>
            </a:r>
            <a:endParaRPr lang="pl-PL" sz="1600" dirty="0" smtClean="0">
              <a:solidFill>
                <a:schemeClr val="accent5">
                  <a:lumMod val="40000"/>
                  <a:lumOff val="60000"/>
                </a:schemeClr>
              </a:solidFill>
            </a:endParaRPr>
          </a:p>
          <a:p>
            <a:pPr>
              <a:buNone/>
            </a:pPr>
            <a:r>
              <a:rPr lang="pl-PL" sz="1600" dirty="0" smtClean="0"/>
              <a:t>	1. Wybór kandydata do S.U. -przygotowanie kampanii wyborczej swojego kandydata (program wyborczy, plakaty wyborcze) na terenie szkoły.</a:t>
            </a:r>
          </a:p>
          <a:p>
            <a:pPr>
              <a:buNone/>
            </a:pPr>
            <a:r>
              <a:rPr lang="pl-PL" sz="1600" dirty="0" smtClean="0"/>
              <a:t>	2. Prowadzenie kampanii wyborczej na terenie szkoły.</a:t>
            </a:r>
          </a:p>
          <a:p>
            <a:pPr>
              <a:buNone/>
            </a:pPr>
            <a:r>
              <a:rPr lang="pl-PL" sz="1600" dirty="0" smtClean="0"/>
              <a:t>	3. Zagospodarowanie tablicy S.U.</a:t>
            </a:r>
            <a:br>
              <a:rPr lang="pl-PL" sz="1600" dirty="0" smtClean="0"/>
            </a:br>
            <a:endParaRPr lang="pl-PL" sz="1600" dirty="0" smtClean="0"/>
          </a:p>
          <a:p>
            <a:pPr>
              <a:buNone/>
            </a:pPr>
            <a:r>
              <a:rPr lang="pl-PL" sz="1600" b="1" dirty="0" smtClean="0">
                <a:solidFill>
                  <a:schemeClr val="accent5">
                    <a:lumMod val="40000"/>
                    <a:lumOff val="60000"/>
                  </a:schemeClr>
                </a:solidFill>
              </a:rPr>
              <a:t>	</a:t>
            </a:r>
            <a:r>
              <a:rPr lang="fr-FR" sz="1600" b="1" dirty="0" smtClean="0">
                <a:solidFill>
                  <a:schemeClr val="accent5">
                    <a:lumMod val="40000"/>
                    <a:lumOff val="60000"/>
                  </a:schemeClr>
                </a:solidFill>
              </a:rPr>
              <a:t>PAŹDZIERNIK</a:t>
            </a:r>
            <a:endParaRPr lang="pl-PL" sz="1600" dirty="0" smtClean="0">
              <a:solidFill>
                <a:schemeClr val="accent5">
                  <a:lumMod val="40000"/>
                  <a:lumOff val="60000"/>
                </a:schemeClr>
              </a:solidFill>
            </a:endParaRPr>
          </a:p>
          <a:p>
            <a:pPr>
              <a:buNone/>
            </a:pPr>
            <a:r>
              <a:rPr lang="pl-PL" sz="1600" dirty="0" smtClean="0"/>
              <a:t>	1. Obchody Dnia Edukacji Narodowej</a:t>
            </a:r>
          </a:p>
          <a:p>
            <a:pPr>
              <a:buNone/>
            </a:pPr>
            <a:r>
              <a:rPr lang="pl-PL" sz="1600" dirty="0" smtClean="0"/>
              <a:t>	2. Kolorowe dni (po jednym na każdy miesiąc, daty do uzgodnienia)</a:t>
            </a:r>
          </a:p>
          <a:p>
            <a:pPr>
              <a:buNone/>
            </a:pPr>
            <a:r>
              <a:rPr lang="pl-PL" sz="1600" dirty="0" smtClean="0"/>
              <a:t>	3. Pola Nadziei – akcja wspierająca zielonogórskie hospicjum (kawiarenka wspierająca akcję)</a:t>
            </a:r>
          </a:p>
          <a:p>
            <a:pPr>
              <a:buNone/>
            </a:pPr>
            <a:r>
              <a:rPr lang="pl-PL" sz="1600" b="1" dirty="0" smtClean="0">
                <a:solidFill>
                  <a:schemeClr val="accent5">
                    <a:lumMod val="40000"/>
                    <a:lumOff val="60000"/>
                  </a:schemeClr>
                </a:solidFill>
              </a:rPr>
              <a:t>		</a:t>
            </a:r>
            <a:endParaRPr lang="pl-PL" sz="1600" dirty="0"/>
          </a:p>
        </p:txBody>
      </p:sp>
      <p:sp>
        <p:nvSpPr>
          <p:cNvPr id="6" name="Prostokąt 5"/>
          <p:cNvSpPr/>
          <p:nvPr/>
        </p:nvSpPr>
        <p:spPr>
          <a:xfrm>
            <a:off x="4429124" y="1214422"/>
            <a:ext cx="4572000" cy="5262979"/>
          </a:xfrm>
          <a:prstGeom prst="rect">
            <a:avLst/>
          </a:prstGeom>
        </p:spPr>
        <p:txBody>
          <a:bodyPr>
            <a:spAutoFit/>
          </a:bodyPr>
          <a:lstStyle/>
          <a:p>
            <a:pPr>
              <a:buNone/>
            </a:pPr>
            <a:r>
              <a:rPr lang="fr-FR" sz="1600" b="1" dirty="0" smtClean="0">
                <a:solidFill>
                  <a:schemeClr val="accent5">
                    <a:lumMod val="40000"/>
                    <a:lumOff val="60000"/>
                  </a:schemeClr>
                </a:solidFill>
              </a:rPr>
              <a:t>LISTOPAD</a:t>
            </a:r>
            <a:endParaRPr lang="pl-PL" sz="1600" dirty="0" smtClean="0">
              <a:solidFill>
                <a:schemeClr val="accent5">
                  <a:lumMod val="40000"/>
                  <a:lumOff val="60000"/>
                </a:schemeClr>
              </a:solidFill>
            </a:endParaRPr>
          </a:p>
          <a:p>
            <a:pPr>
              <a:buNone/>
            </a:pPr>
            <a:r>
              <a:rPr lang="pl-PL" sz="1600" dirty="0" smtClean="0"/>
              <a:t>1. Wszystkich Świętych - przygotowanie kącika tematycznego na gazetce ściennej.</a:t>
            </a:r>
          </a:p>
          <a:p>
            <a:pPr>
              <a:buNone/>
            </a:pPr>
            <a:r>
              <a:rPr lang="pl-PL" sz="1600" dirty="0" smtClean="0"/>
              <a:t>2. Obchody Narodowego Święta Niepodległości.</a:t>
            </a:r>
          </a:p>
          <a:p>
            <a:pPr>
              <a:buNone/>
            </a:pPr>
            <a:r>
              <a:rPr lang="pl-PL" sz="1600" dirty="0" smtClean="0"/>
              <a:t>3. "Bal integracyjny" dla klas pierwszych (w ramach dyskoteki andrzejkowej)</a:t>
            </a:r>
          </a:p>
          <a:p>
            <a:pPr>
              <a:buNone/>
            </a:pPr>
            <a:r>
              <a:rPr lang="pl-PL" sz="1600" dirty="0" smtClean="0"/>
              <a:t>4. Nocka gier (14 listopada, piątek)</a:t>
            </a:r>
          </a:p>
          <a:p>
            <a:pPr>
              <a:buNone/>
            </a:pPr>
            <a:endParaRPr lang="pl-PL" sz="1600" b="1" dirty="0" smtClean="0">
              <a:solidFill>
                <a:schemeClr val="accent5">
                  <a:lumMod val="40000"/>
                  <a:lumOff val="60000"/>
                </a:schemeClr>
              </a:solidFill>
            </a:endParaRPr>
          </a:p>
          <a:p>
            <a:pPr>
              <a:buNone/>
            </a:pPr>
            <a:r>
              <a:rPr lang="fr-FR" sz="1600" b="1" dirty="0" smtClean="0">
                <a:solidFill>
                  <a:schemeClr val="accent5">
                    <a:lumMod val="40000"/>
                    <a:lumOff val="60000"/>
                  </a:schemeClr>
                </a:solidFill>
              </a:rPr>
              <a:t>GRUDZIEŃ</a:t>
            </a:r>
            <a:endParaRPr lang="pl-PL" sz="1600" dirty="0" smtClean="0">
              <a:solidFill>
                <a:schemeClr val="accent5">
                  <a:lumMod val="40000"/>
                  <a:lumOff val="60000"/>
                </a:schemeClr>
              </a:solidFill>
            </a:endParaRPr>
          </a:p>
          <a:p>
            <a:pPr>
              <a:buNone/>
            </a:pPr>
            <a:r>
              <a:rPr lang="pl-PL" sz="1600" dirty="0" smtClean="0"/>
              <a:t>1. Dzień walki z AIDS – gazetka.</a:t>
            </a:r>
          </a:p>
          <a:p>
            <a:pPr>
              <a:buNone/>
            </a:pPr>
            <a:r>
              <a:rPr lang="pl-PL" sz="1600" dirty="0" smtClean="0"/>
              <a:t>2. Świąteczna kawiarenka (na cele charytatywne)</a:t>
            </a:r>
          </a:p>
          <a:p>
            <a:pPr>
              <a:buNone/>
            </a:pPr>
            <a:r>
              <a:rPr lang="pl-PL" sz="1600" dirty="0" smtClean="0"/>
              <a:t>3. Życzenia świąteczne i noworoczne od SU dla uczniów i pracowników szkoły (radiowęzeł)</a:t>
            </a:r>
          </a:p>
          <a:p>
            <a:pPr>
              <a:buNone/>
            </a:pPr>
            <a:r>
              <a:rPr lang="pl-PL" sz="1600" dirty="0" smtClean="0"/>
              <a:t>4. Akcja wspierająca zielonogórskie schronisko dla zwierząt.</a:t>
            </a:r>
          </a:p>
          <a:p>
            <a:pPr>
              <a:buNone/>
            </a:pPr>
            <a:r>
              <a:rPr lang="pl-PL" sz="1600" dirty="0" smtClean="0"/>
              <a:t>5. Konkursy świąteczne.</a:t>
            </a:r>
          </a:p>
          <a:p>
            <a:pPr>
              <a:buNone/>
            </a:pPr>
            <a:endParaRPr lang="pl-PL" sz="1600" b="1" dirty="0" smtClean="0">
              <a:solidFill>
                <a:schemeClr val="accent5">
                  <a:lumMod val="40000"/>
                  <a:lumOff val="60000"/>
                </a:schemeClr>
              </a:solidFill>
            </a:endParaRPr>
          </a:p>
          <a:p>
            <a:pPr>
              <a:buNone/>
            </a:pPr>
            <a:r>
              <a:rPr lang="fr-FR" sz="1600" b="1" dirty="0" smtClean="0">
                <a:solidFill>
                  <a:schemeClr val="accent5">
                    <a:lumMod val="40000"/>
                    <a:lumOff val="60000"/>
                  </a:schemeClr>
                </a:solidFill>
              </a:rPr>
              <a:t>STYCZEŃ</a:t>
            </a:r>
            <a:endParaRPr lang="pl-PL" sz="1600" dirty="0" smtClean="0">
              <a:solidFill>
                <a:schemeClr val="accent5">
                  <a:lumMod val="40000"/>
                  <a:lumOff val="60000"/>
                </a:schemeClr>
              </a:solidFill>
            </a:endParaRPr>
          </a:p>
          <a:p>
            <a:pPr>
              <a:buNone/>
            </a:pPr>
            <a:r>
              <a:rPr lang="pl-PL" sz="1600" dirty="0" smtClean="0"/>
              <a:t>1. „Góra grosza”</a:t>
            </a:r>
          </a:p>
          <a:p>
            <a:pPr>
              <a:buNone/>
            </a:pPr>
            <a:r>
              <a:rPr lang="pl-PL" sz="1600" dirty="0" smtClean="0"/>
              <a:t>2. Spotkanie z żużlowcem</a:t>
            </a:r>
          </a:p>
          <a:p>
            <a:pPr>
              <a:buNone/>
            </a:pPr>
            <a:r>
              <a:rPr lang="pl-PL" sz="1600" dirty="0" smtClean="0"/>
              <a:t>3."Połowinki" dla klas drugich</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a:spLocks noGrp="1"/>
          </p:cNvSpPr>
          <p:nvPr>
            <p:ph type="title"/>
          </p:nvPr>
        </p:nvSpPr>
        <p:spPr/>
        <p:txBody>
          <a:bodyPr/>
          <a:lstStyle/>
          <a:p>
            <a:r>
              <a:rPr lang="pl-PL" dirty="0" smtClean="0">
                <a:solidFill>
                  <a:srgbClr val="0AE07F"/>
                </a:solidFill>
              </a:rPr>
              <a:t>PLAN PRACY SAMORZĄDU c.d.</a:t>
            </a:r>
            <a:endParaRPr lang="pl-PL" dirty="0">
              <a:solidFill>
                <a:srgbClr val="0AE07F"/>
              </a:solidFill>
            </a:endParaRPr>
          </a:p>
        </p:txBody>
      </p:sp>
      <p:sp>
        <p:nvSpPr>
          <p:cNvPr id="6" name="Symbol zastępczy zawartości 3"/>
          <p:cNvSpPr>
            <a:spLocks noGrp="1"/>
          </p:cNvSpPr>
          <p:nvPr>
            <p:ph sz="half" idx="1"/>
          </p:nvPr>
        </p:nvSpPr>
        <p:spPr>
          <a:xfrm>
            <a:off x="0" y="1285860"/>
            <a:ext cx="4357686" cy="5572140"/>
          </a:xfrm>
        </p:spPr>
        <p:txBody>
          <a:bodyPr>
            <a:normAutofit fontScale="32500" lnSpcReduction="20000"/>
          </a:bodyPr>
          <a:lstStyle/>
          <a:p>
            <a:pPr>
              <a:buNone/>
            </a:pPr>
            <a:r>
              <a:rPr lang="pl-PL" sz="3100" b="1" dirty="0" smtClean="0">
                <a:solidFill>
                  <a:schemeClr val="accent5">
                    <a:lumMod val="40000"/>
                    <a:lumOff val="60000"/>
                  </a:schemeClr>
                </a:solidFill>
              </a:rPr>
              <a:t>	</a:t>
            </a:r>
            <a:r>
              <a:rPr lang="fr-FR" sz="4900" b="1" dirty="0" smtClean="0">
                <a:solidFill>
                  <a:schemeClr val="accent5">
                    <a:lumMod val="40000"/>
                    <a:lumOff val="60000"/>
                  </a:schemeClr>
                </a:solidFill>
              </a:rPr>
              <a:t>LUTY</a:t>
            </a:r>
            <a:endParaRPr lang="pl-PL" sz="4900" dirty="0" smtClean="0">
              <a:solidFill>
                <a:schemeClr val="accent5">
                  <a:lumMod val="40000"/>
                  <a:lumOff val="60000"/>
                </a:schemeClr>
              </a:solidFill>
            </a:endParaRPr>
          </a:p>
          <a:p>
            <a:pPr>
              <a:buNone/>
            </a:pPr>
            <a:r>
              <a:rPr lang="pl-PL" sz="4900" dirty="0" smtClean="0"/>
              <a:t>	1. Walentynki (poczta </a:t>
            </a:r>
            <a:r>
              <a:rPr lang="pl-PL" sz="4900" dirty="0" err="1" smtClean="0"/>
              <a:t>walentynkowa</a:t>
            </a:r>
            <a:r>
              <a:rPr lang="pl-PL" sz="4900" dirty="0" smtClean="0"/>
              <a:t>)</a:t>
            </a:r>
          </a:p>
          <a:p>
            <a:pPr>
              <a:buNone/>
            </a:pPr>
            <a:r>
              <a:rPr lang="pl-PL" sz="4900" dirty="0" smtClean="0"/>
              <a:t>	2. Podsumowanie I półrocza złożenie sprawozdania z działalności S.U.</a:t>
            </a:r>
          </a:p>
          <a:p>
            <a:pPr>
              <a:buNone/>
            </a:pPr>
            <a:r>
              <a:rPr lang="pl-PL" sz="4900" dirty="0" smtClean="0"/>
              <a:t>	3. Turniej dla nauczycieli-wyścigi rzędów + łamigłówki (drużynę tworzą nauczyciele uczący tego samego przedmiotu)</a:t>
            </a:r>
          </a:p>
          <a:p>
            <a:pPr>
              <a:buNone/>
            </a:pPr>
            <a:r>
              <a:rPr lang="pl-PL" sz="4900" b="1" dirty="0" smtClean="0">
                <a:solidFill>
                  <a:schemeClr val="accent5">
                    <a:lumMod val="40000"/>
                    <a:lumOff val="60000"/>
                  </a:schemeClr>
                </a:solidFill>
              </a:rPr>
              <a:t>	</a:t>
            </a:r>
          </a:p>
          <a:p>
            <a:pPr>
              <a:buNone/>
            </a:pPr>
            <a:r>
              <a:rPr lang="pl-PL" sz="4900" b="1" dirty="0" smtClean="0">
                <a:solidFill>
                  <a:schemeClr val="accent5">
                    <a:lumMod val="40000"/>
                    <a:lumOff val="60000"/>
                  </a:schemeClr>
                </a:solidFill>
              </a:rPr>
              <a:t>	</a:t>
            </a:r>
            <a:r>
              <a:rPr lang="fr-FR" sz="4900" b="1" dirty="0" smtClean="0">
                <a:solidFill>
                  <a:schemeClr val="accent5">
                    <a:lumMod val="40000"/>
                    <a:lumOff val="60000"/>
                  </a:schemeClr>
                </a:solidFill>
              </a:rPr>
              <a:t>MARZEC</a:t>
            </a:r>
            <a:endParaRPr lang="pl-PL" sz="4900" dirty="0" smtClean="0">
              <a:solidFill>
                <a:schemeClr val="accent5">
                  <a:lumMod val="40000"/>
                  <a:lumOff val="60000"/>
                </a:schemeClr>
              </a:solidFill>
            </a:endParaRPr>
          </a:p>
          <a:p>
            <a:pPr>
              <a:buNone/>
            </a:pPr>
            <a:r>
              <a:rPr lang="pl-PL" sz="4900" dirty="0" smtClean="0"/>
              <a:t>	1. Dzień Kobiet - życzenia dla wszystkich nauczycielek, pracownic </a:t>
            </a:r>
            <a:br>
              <a:rPr lang="pl-PL" sz="4900" dirty="0" smtClean="0"/>
            </a:br>
            <a:r>
              <a:rPr lang="pl-PL" sz="4900" dirty="0" smtClean="0"/>
              <a:t>i uczennic od SU (radiowęzeł-rola dla chłopaka)</a:t>
            </a:r>
          </a:p>
          <a:p>
            <a:pPr>
              <a:buNone/>
            </a:pPr>
            <a:r>
              <a:rPr lang="pl-PL" sz="4900" dirty="0" smtClean="0"/>
              <a:t>	2. Dzień młodości - "Twoja twarz brzmi znajomo" (klasa losowałaby jedną sławną gwiazdę-role odgrywa nauczyciel i jeden </a:t>
            </a:r>
            <a:r>
              <a:rPr lang="pl-PL" sz="4900" dirty="0" err="1" smtClean="0"/>
              <a:t>zespol-role</a:t>
            </a:r>
            <a:r>
              <a:rPr lang="pl-PL" sz="4900" dirty="0" smtClean="0"/>
              <a:t> odgrywa klasa lub kilku </a:t>
            </a:r>
            <a:r>
              <a:rPr lang="pl-PL" sz="4900" dirty="0" err="1" smtClean="0"/>
              <a:t>reprezentantow</a:t>
            </a:r>
            <a:r>
              <a:rPr lang="pl-PL" sz="4900" dirty="0" smtClean="0"/>
              <a:t>)</a:t>
            </a:r>
          </a:p>
          <a:p>
            <a:pPr>
              <a:buNone/>
            </a:pPr>
            <a:r>
              <a:rPr lang="pl-PL" sz="4900" b="1" dirty="0" smtClean="0">
                <a:solidFill>
                  <a:schemeClr val="accent5">
                    <a:lumMod val="40000"/>
                    <a:lumOff val="60000"/>
                  </a:schemeClr>
                </a:solidFill>
              </a:rPr>
              <a:t>	</a:t>
            </a:r>
          </a:p>
          <a:p>
            <a:pPr>
              <a:buNone/>
            </a:pPr>
            <a:r>
              <a:rPr lang="pl-PL" sz="4900" b="1" dirty="0" smtClean="0">
                <a:solidFill>
                  <a:schemeClr val="accent5">
                    <a:lumMod val="40000"/>
                    <a:lumOff val="60000"/>
                  </a:schemeClr>
                </a:solidFill>
              </a:rPr>
              <a:t>	</a:t>
            </a:r>
            <a:r>
              <a:rPr lang="fr-FR" sz="4900" b="1" dirty="0" smtClean="0">
                <a:solidFill>
                  <a:schemeClr val="accent5">
                    <a:lumMod val="40000"/>
                    <a:lumOff val="60000"/>
                  </a:schemeClr>
                </a:solidFill>
              </a:rPr>
              <a:t>KWIECIEŃ</a:t>
            </a:r>
            <a:endParaRPr lang="pl-PL" sz="4900" dirty="0" smtClean="0">
              <a:solidFill>
                <a:schemeClr val="accent5">
                  <a:lumMod val="40000"/>
                  <a:lumOff val="60000"/>
                </a:schemeClr>
              </a:solidFill>
            </a:endParaRPr>
          </a:p>
          <a:p>
            <a:pPr>
              <a:buNone/>
            </a:pPr>
            <a:r>
              <a:rPr lang="pl-PL" sz="4900" dirty="0" smtClean="0"/>
              <a:t>	1. Życzenia świąteczne od SU dla uczniów i pracowników szkoły (radiowęzeł)</a:t>
            </a:r>
          </a:p>
          <a:p>
            <a:pPr>
              <a:buNone/>
            </a:pPr>
            <a:r>
              <a:rPr lang="pl-PL" sz="4900" dirty="0" smtClean="0"/>
              <a:t>	2. Świąteczna kawiarenka (na cele charytatywne)</a:t>
            </a:r>
          </a:p>
          <a:p>
            <a:pPr>
              <a:buNone/>
            </a:pPr>
            <a:r>
              <a:rPr lang="pl-PL" sz="4900" b="1" dirty="0" smtClean="0">
                <a:solidFill>
                  <a:schemeClr val="accent5">
                    <a:lumMod val="40000"/>
                    <a:lumOff val="60000"/>
                  </a:schemeClr>
                </a:solidFill>
              </a:rPr>
              <a:t>	</a:t>
            </a:r>
            <a:endParaRPr lang="pl-PL" sz="4900" dirty="0"/>
          </a:p>
        </p:txBody>
      </p:sp>
      <p:sp>
        <p:nvSpPr>
          <p:cNvPr id="7" name="Prostokąt 6"/>
          <p:cNvSpPr/>
          <p:nvPr/>
        </p:nvSpPr>
        <p:spPr>
          <a:xfrm>
            <a:off x="4357686" y="1214422"/>
            <a:ext cx="4572000" cy="3816429"/>
          </a:xfrm>
          <a:prstGeom prst="rect">
            <a:avLst/>
          </a:prstGeom>
        </p:spPr>
        <p:txBody>
          <a:bodyPr>
            <a:spAutoFit/>
          </a:bodyPr>
          <a:lstStyle/>
          <a:p>
            <a:pPr>
              <a:buNone/>
            </a:pPr>
            <a:r>
              <a:rPr lang="fr-FR" b="1" dirty="0" smtClean="0">
                <a:solidFill>
                  <a:schemeClr val="accent5">
                    <a:lumMod val="40000"/>
                    <a:lumOff val="60000"/>
                  </a:schemeClr>
                </a:solidFill>
              </a:rPr>
              <a:t> </a:t>
            </a:r>
            <a:r>
              <a:rPr lang="fr-FR" sz="1600" b="1" dirty="0" smtClean="0">
                <a:solidFill>
                  <a:schemeClr val="accent5">
                    <a:lumMod val="40000"/>
                    <a:lumOff val="60000"/>
                  </a:schemeClr>
                </a:solidFill>
              </a:rPr>
              <a:t>MAJ </a:t>
            </a:r>
            <a:endParaRPr lang="pl-PL" sz="1600" dirty="0" smtClean="0">
              <a:solidFill>
                <a:schemeClr val="accent5">
                  <a:lumMod val="40000"/>
                  <a:lumOff val="60000"/>
                </a:schemeClr>
              </a:solidFill>
            </a:endParaRPr>
          </a:p>
          <a:p>
            <a:pPr>
              <a:buNone/>
            </a:pPr>
            <a:r>
              <a:rPr lang="pl-PL" sz="1600" dirty="0" smtClean="0"/>
              <a:t>1. Uczczenie rocznicy uchwalenia Konstytucji 3 maja, akcenty na gazetce ściennej poświęconej temu świętu.</a:t>
            </a:r>
          </a:p>
          <a:p>
            <a:pPr>
              <a:buNone/>
            </a:pPr>
            <a:r>
              <a:rPr lang="pl-PL" sz="1600" dirty="0" smtClean="0"/>
              <a:t>2. Turniej w piłkę nożną dla chłopców i dziewcząt</a:t>
            </a:r>
          </a:p>
          <a:p>
            <a:pPr marL="342900" indent="-342900"/>
            <a:r>
              <a:rPr lang="pl-PL" sz="1600" dirty="0" smtClean="0"/>
              <a:t>3. Nocka gier.</a:t>
            </a:r>
          </a:p>
          <a:p>
            <a:pPr marL="342900" indent="-342900"/>
            <a:endParaRPr lang="pl-PL" sz="1600" dirty="0" smtClean="0"/>
          </a:p>
          <a:p>
            <a:pPr>
              <a:buNone/>
            </a:pPr>
            <a:r>
              <a:rPr lang="fr-FR" sz="1600" b="1" dirty="0" smtClean="0">
                <a:solidFill>
                  <a:schemeClr val="accent5">
                    <a:lumMod val="40000"/>
                    <a:lumOff val="60000"/>
                  </a:schemeClr>
                </a:solidFill>
              </a:rPr>
              <a:t>CZERWIEC</a:t>
            </a:r>
            <a:endParaRPr lang="pl-PL" sz="1600" dirty="0" smtClean="0">
              <a:solidFill>
                <a:schemeClr val="accent5">
                  <a:lumMod val="40000"/>
                  <a:lumOff val="60000"/>
                </a:schemeClr>
              </a:solidFill>
            </a:endParaRPr>
          </a:p>
          <a:p>
            <a:pPr>
              <a:buNone/>
            </a:pPr>
            <a:r>
              <a:rPr lang="pl-PL" sz="1600" dirty="0" smtClean="0"/>
              <a:t>1. Międzynarodowy Dzień Dziecka – bieg uliczny </a:t>
            </a:r>
          </a:p>
          <a:p>
            <a:pPr>
              <a:buNone/>
            </a:pPr>
            <a:r>
              <a:rPr lang="pl-PL" sz="1600" dirty="0" smtClean="0"/>
              <a:t>i Marszobieg Kusego. Konkursy i kawiarenka.</a:t>
            </a:r>
          </a:p>
          <a:p>
            <a:pPr>
              <a:buNone/>
            </a:pPr>
            <a:r>
              <a:rPr lang="pl-PL" sz="1600" dirty="0" smtClean="0"/>
              <a:t>2. Wybory miss i </a:t>
            </a:r>
            <a:r>
              <a:rPr lang="pl-PL" sz="1600" dirty="0" err="1" smtClean="0"/>
              <a:t>misstera</a:t>
            </a:r>
            <a:r>
              <a:rPr lang="pl-PL" sz="1600" dirty="0" smtClean="0"/>
              <a:t> szkoły (nominują i głosują klasy 1 i 2)</a:t>
            </a:r>
          </a:p>
          <a:p>
            <a:pPr>
              <a:buNone/>
            </a:pPr>
            <a:r>
              <a:rPr lang="pl-PL" sz="1600" dirty="0" smtClean="0"/>
              <a:t>3. Bal klas III gimnazjum</a:t>
            </a:r>
          </a:p>
          <a:p>
            <a:pPr>
              <a:buNone/>
            </a:pPr>
            <a:r>
              <a:rPr lang="pl-PL" sz="1600" dirty="0" smtClean="0"/>
              <a:t>4. Podsumowanie pracy S.U. za rok szkolny 2013/2014 i przygotowanie sprawozdania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smtClean="0">
                <a:solidFill>
                  <a:srgbClr val="0AE07F"/>
                </a:solidFill>
              </a:rPr>
              <a:t>SZKOLNY HORRORSKOP</a:t>
            </a:r>
            <a:endParaRPr lang="pl-PL" dirty="0"/>
          </a:p>
        </p:txBody>
      </p:sp>
      <p:sp>
        <p:nvSpPr>
          <p:cNvPr id="3" name="Symbol zastępczy zawartości 2"/>
          <p:cNvSpPr>
            <a:spLocks noGrp="1"/>
          </p:cNvSpPr>
          <p:nvPr>
            <p:ph sz="half" idx="1"/>
          </p:nvPr>
        </p:nvSpPr>
        <p:spPr>
          <a:xfrm>
            <a:off x="571472" y="1500174"/>
            <a:ext cx="8001056" cy="4000528"/>
          </a:xfrm>
        </p:spPr>
        <p:txBody>
          <a:bodyPr>
            <a:normAutofit/>
          </a:bodyPr>
          <a:lstStyle/>
          <a:p>
            <a:pPr>
              <a:buNone/>
            </a:pPr>
            <a:r>
              <a:rPr lang="pl-PL" dirty="0" smtClean="0"/>
              <a:t>	W odniesieniu do chińskiego horoskopu postanowiliśmy utworzyć nasz własny szkolny </a:t>
            </a:r>
            <a:r>
              <a:rPr lang="pl-PL" dirty="0" err="1" smtClean="0"/>
              <a:t>horrorskop</a:t>
            </a:r>
            <a:r>
              <a:rPr lang="pl-PL" dirty="0" smtClean="0"/>
              <a:t>. W każdym numerze  zastanowimy się, które zwierzęta mogłyby być znakami zodiakalnymi naszych nauczycieli. Systematycznie będziemy wysyłać tajnych agentów w celu zebrania wśród uczniów i nauczycieli informacji na ten temat. </a:t>
            </a:r>
          </a:p>
          <a:p>
            <a:pPr>
              <a:buNone/>
            </a:pPr>
            <a:r>
              <a:rPr lang="pl-PL" dirty="0" smtClean="0"/>
              <a:t>	Na pierwszy ogień poszli:</a:t>
            </a:r>
          </a:p>
          <a:p>
            <a:endParaRPr lang="pl-P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rgbClr val="0AE07F"/>
                </a:solidFill>
              </a:rPr>
              <a:t>HORRORSKOP</a:t>
            </a:r>
            <a:endParaRPr lang="pl-PL" dirty="0">
              <a:solidFill>
                <a:srgbClr val="0AE07F"/>
              </a:solidFill>
            </a:endParaRPr>
          </a:p>
        </p:txBody>
      </p:sp>
      <p:sp>
        <p:nvSpPr>
          <p:cNvPr id="3" name="Symbol zastępczy zawartości 2"/>
          <p:cNvSpPr>
            <a:spLocks noGrp="1"/>
          </p:cNvSpPr>
          <p:nvPr>
            <p:ph sz="half" idx="1"/>
          </p:nvPr>
        </p:nvSpPr>
        <p:spPr/>
        <p:txBody>
          <a:bodyPr>
            <a:normAutofit/>
          </a:bodyPr>
          <a:lstStyle/>
          <a:p>
            <a:pPr lvl="0">
              <a:buNone/>
            </a:pPr>
            <a:r>
              <a:rPr lang="pl-PL" sz="1600" dirty="0" smtClean="0"/>
              <a:t>	Pani  Lidia Sokołowska: </a:t>
            </a:r>
          </a:p>
          <a:p>
            <a:pPr lvl="0">
              <a:buNone/>
            </a:pPr>
            <a:r>
              <a:rPr lang="pl-PL" sz="1600" dirty="0" smtClean="0"/>
              <a:t>	”</a:t>
            </a:r>
            <a:r>
              <a:rPr lang="pl-PL" sz="1600" b="1" dirty="0" smtClean="0"/>
              <a:t>Sama siebie określam jako psa.”</a:t>
            </a:r>
            <a:r>
              <a:rPr lang="pl-PL" sz="1600" dirty="0" smtClean="0"/>
              <a:t> </a:t>
            </a:r>
            <a:br>
              <a:rPr lang="pl-PL" sz="1600" dirty="0" smtClean="0"/>
            </a:br>
            <a:r>
              <a:rPr lang="pl-PL" sz="1600" dirty="0" smtClean="0"/>
              <a:t>Uczniowie w większości porównali matematyczkę do sokoła, ciekawe </a:t>
            </a:r>
            <a:br>
              <a:rPr lang="pl-PL" sz="1600" dirty="0" smtClean="0"/>
            </a:br>
            <a:r>
              <a:rPr lang="pl-PL" sz="1600" dirty="0" smtClean="0"/>
              <a:t>z jakiego powodu…. Drugie miejsce zajął słoń ( zwierzę bardzo wrażliwe </a:t>
            </a:r>
            <a:br>
              <a:rPr lang="pl-PL" sz="1600" dirty="0" smtClean="0"/>
            </a:br>
            <a:r>
              <a:rPr lang="pl-PL" sz="1600" dirty="0" smtClean="0"/>
              <a:t>i pamiętliwe), a na trzecim uplasował się sympatyczny krecik, zapewne inspiracja czeską bajką.</a:t>
            </a:r>
          </a:p>
          <a:p>
            <a:pPr>
              <a:buNone/>
            </a:pPr>
            <a:endParaRPr lang="pl-PL" dirty="0"/>
          </a:p>
        </p:txBody>
      </p:sp>
      <p:sp>
        <p:nvSpPr>
          <p:cNvPr id="4" name="Symbol zastępczy zawartości 3"/>
          <p:cNvSpPr>
            <a:spLocks noGrp="1"/>
          </p:cNvSpPr>
          <p:nvPr>
            <p:ph sz="half" idx="2"/>
          </p:nvPr>
        </p:nvSpPr>
        <p:spPr/>
        <p:txBody>
          <a:bodyPr>
            <a:normAutofit/>
          </a:bodyPr>
          <a:lstStyle/>
          <a:p>
            <a:pPr lvl="0">
              <a:buNone/>
            </a:pPr>
            <a:r>
              <a:rPr lang="pl-PL" sz="1600" dirty="0" smtClean="0"/>
              <a:t>	Pan Przemysław Mikołajczyk: </a:t>
            </a:r>
          </a:p>
          <a:p>
            <a:pPr lvl="0">
              <a:buNone/>
            </a:pPr>
            <a:r>
              <a:rPr lang="pl-PL" sz="1600" dirty="0" smtClean="0"/>
              <a:t>	„</a:t>
            </a:r>
            <a:r>
              <a:rPr lang="pl-PL" sz="1600" b="1" dirty="0" smtClean="0"/>
              <a:t>Ja jestem niedźwiadkiem, takim puchatym niedźwiadkiem.”</a:t>
            </a:r>
            <a:r>
              <a:rPr lang="pl-PL" sz="1600" dirty="0" smtClean="0"/>
              <a:t/>
            </a:r>
            <a:br>
              <a:rPr lang="pl-PL" sz="1600" dirty="0" smtClean="0"/>
            </a:br>
            <a:r>
              <a:rPr lang="pl-PL" sz="1600" dirty="0" smtClean="0"/>
              <a:t>Zdaniem naszych uczniów zwierzęciem odpowiadającym historykowi  jest małpka (taka z wielkim poczuciem humoru). Następne z kolei  stworzenie to lew. Trzecie miejsce zajął osioł (czyżby przyjaciel </a:t>
            </a:r>
            <a:r>
              <a:rPr lang="pl-PL" sz="1600" dirty="0" err="1" smtClean="0"/>
              <a:t>Shreka</a:t>
            </a:r>
            <a:r>
              <a:rPr lang="pl-PL" sz="1600" dirty="0" smtClean="0"/>
              <a:t>?).</a:t>
            </a:r>
          </a:p>
          <a:p>
            <a:endParaRPr lang="pl-PL" dirty="0"/>
          </a:p>
        </p:txBody>
      </p:sp>
      <p:pic>
        <p:nvPicPr>
          <p:cNvPr id="5" name="Obraz 4" descr="sokół.jpg"/>
          <p:cNvPicPr/>
          <p:nvPr/>
        </p:nvPicPr>
        <p:blipFill>
          <a:blip r:embed="rId2" cstate="print"/>
          <a:stretch>
            <a:fillRect/>
          </a:stretch>
        </p:blipFill>
        <p:spPr>
          <a:xfrm>
            <a:off x="928662" y="4214818"/>
            <a:ext cx="2543175" cy="1514475"/>
          </a:xfrm>
          <a:prstGeom prst="rect">
            <a:avLst/>
          </a:prstGeom>
        </p:spPr>
      </p:pic>
      <p:pic>
        <p:nvPicPr>
          <p:cNvPr id="6" name="Obraz 5" descr="-malpka-olty.jpeg"/>
          <p:cNvPicPr/>
          <p:nvPr/>
        </p:nvPicPr>
        <p:blipFill>
          <a:blip r:embed="rId3" cstate="print"/>
          <a:stretch>
            <a:fillRect/>
          </a:stretch>
        </p:blipFill>
        <p:spPr>
          <a:xfrm>
            <a:off x="5072066" y="4071942"/>
            <a:ext cx="2809875" cy="166687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239</TotalTime>
  <Words>219</Words>
  <Application>Microsoft Office PowerPoint</Application>
  <PresentationFormat>Pokaz na ekranie (4:3)</PresentationFormat>
  <Paragraphs>152</Paragraphs>
  <Slides>19</Slides>
  <Notes>0</Notes>
  <HiddenSlides>0</HiddenSlides>
  <MMClips>0</MMClips>
  <ScaleCrop>false</ScaleCrop>
  <HeadingPairs>
    <vt:vector size="4" baseType="variant">
      <vt:variant>
        <vt:lpstr>Motyw</vt:lpstr>
      </vt:variant>
      <vt:variant>
        <vt:i4>1</vt:i4>
      </vt:variant>
      <vt:variant>
        <vt:lpstr>Tytuły slajdów</vt:lpstr>
      </vt:variant>
      <vt:variant>
        <vt:i4>19</vt:i4>
      </vt:variant>
    </vt:vector>
  </HeadingPairs>
  <TitlesOfParts>
    <vt:vector size="20" baseType="lpstr">
      <vt:lpstr>Motyw pakietu Office</vt:lpstr>
      <vt:lpstr>Slajd 1</vt:lpstr>
      <vt:lpstr>SIEMANKO!</vt:lpstr>
      <vt:lpstr>(PSEUDO)Debata</vt:lpstr>
      <vt:lpstr> W końcu uwagę całej widowni przykuła jedna z kandydatek. Nie wiedzieć czemu, już na początku   udało jej się otrzymać największe owacje.   Z początku wszyscy słuchacze byli bardzo dobrej myśli, lecz to złudzenie szybko ich opuściło. Pretendentka pogrążała się coraz bardziej z każdym zadanym jej pytaniem. Po niedługim czasie zaczęliśmy mieć wrażenie, że cała jej kandydatura jest tylko dziwnym,  niezdrowym żartem. Z założenia dowcipna propozycja odświeżenia szkoły najzwyklejszymi odświeżaczami powietrza okazała się najlepszą i jednocześnie jedną z niewielu możliwych do spełnienia. Trzeba jednak przyznać, że dziewczynie należy się uznanie za wyjątkowo bujną wyobraźnię!  Głupota i naiwność ludzka jest iście wielkim problemem. Mamy też nieodparte wrażenie, że przy  przygotowaniach kampanii  wyborczej, cała trójka ewidentnie kierowała się ślepą wiarą w to, że pieniądze rosną na drzewach. Ale jak powiedział pewien ciekawy, wszystkim znany człowiek, Napoleon Bonaparte,: "W polityce głupota nie stanowi przeszkody".         3C</vt:lpstr>
      <vt:lpstr>  CO DALEJ, RADO SAMORZĄDU UCZNIOWSKIEGO…. </vt:lpstr>
      <vt:lpstr>PLAN PRACY SAMORZĄDU</vt:lpstr>
      <vt:lpstr>PLAN PRACY SAMORZĄDU c.d.</vt:lpstr>
      <vt:lpstr>SZKOLNY HORRORSKOP</vt:lpstr>
      <vt:lpstr>HORRORSKOP</vt:lpstr>
      <vt:lpstr>HORRORSKOP</vt:lpstr>
      <vt:lpstr>Marzenia nauczycieli</vt:lpstr>
      <vt:lpstr>Marzenia nauczycieli cd.</vt:lpstr>
      <vt:lpstr>Marzenia nauczycieli cd.</vt:lpstr>
      <vt:lpstr>Marzenia nauczycieli cd.</vt:lpstr>
      <vt:lpstr> WARTO PRZECZYTAĆ</vt:lpstr>
      <vt:lpstr>Co w szkole piszczy … </vt:lpstr>
      <vt:lpstr>Szalona Kuchnia</vt:lpstr>
      <vt:lpstr>Placuszki ryżowe z salsą ogórkową</vt:lpstr>
      <vt:lpstr>Placuszki ryżowe z salsą ogórkową cd.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PoziomC</dc:creator>
  <cp:lastModifiedBy>Gość</cp:lastModifiedBy>
  <cp:revision>32</cp:revision>
  <dcterms:created xsi:type="dcterms:W3CDTF">2011-08-14T00:25:09Z</dcterms:created>
  <dcterms:modified xsi:type="dcterms:W3CDTF">2014-12-16T07:24:07Z</dcterms:modified>
</cp:coreProperties>
</file>